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0" r:id="rId3"/>
    <p:sldId id="261" r:id="rId4"/>
    <p:sldId id="262" r:id="rId5"/>
    <p:sldId id="263" r:id="rId6"/>
    <p:sldId id="267" r:id="rId7"/>
    <p:sldId id="264" r:id="rId8"/>
    <p:sldId id="265" r:id="rId9"/>
    <p:sldId id="266" r:id="rId10"/>
    <p:sldId id="25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2634" y="-80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FBB3DA-E9B9-4778-B2A9-1D59DDCFC377}" type="datetimeFigureOut">
              <a:rPr lang="en-NZ" smtClean="0"/>
              <a:pPr/>
              <a:t>6/07/2015</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328227-4923-47AA-9D72-889CA79663B5}" type="slidenum">
              <a:rPr lang="en-NZ" smtClean="0"/>
              <a:pPr/>
              <a:t>‹#›</a:t>
            </a:fld>
            <a:endParaRPr lang="en-NZ"/>
          </a:p>
        </p:txBody>
      </p:sp>
    </p:spTree>
    <p:extLst>
      <p:ext uri="{BB962C8B-B14F-4D97-AF65-F5344CB8AC3E}">
        <p14:creationId xmlns:p14="http://schemas.microsoft.com/office/powerpoint/2010/main" xmlns="" val="3959887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On 18 Dec 2013, the Sale and Supply of Alcohol Act 2012 came into force. The Act gives communities more of a voice over the sale and supply of alcohol in their area. In particular, it expands the criteria upon which communities may object to a licence application.</a:t>
            </a:r>
          </a:p>
          <a:p>
            <a:r>
              <a:rPr lang="en-NZ" sz="1200" kern="1200" dirty="0" smtClean="0">
                <a:solidFill>
                  <a:schemeClr val="tx1"/>
                </a:solidFill>
                <a:effectLst/>
                <a:latin typeface="+mn-lt"/>
                <a:ea typeface="+mn-ea"/>
                <a:cs typeface="+mn-cs"/>
              </a:rPr>
              <a:t>In July 2014, the Mangere-Otahuhu Local Board resolved to support their local communities to make objections to alcohol licence applications (new applications and renewals) with the idea of limiting new applications and seeking better conditions for existing off-licence applications, such as reduction of trading hours and ensuring no ’single sales’.</a:t>
            </a:r>
          </a:p>
          <a:p>
            <a:endParaRPr lang="en-NZ" dirty="0" smtClean="0"/>
          </a:p>
          <a:p>
            <a:endParaRPr lang="en-NZ" dirty="0"/>
          </a:p>
        </p:txBody>
      </p:sp>
      <p:sp>
        <p:nvSpPr>
          <p:cNvPr id="4" name="Slide Number Placeholder 3"/>
          <p:cNvSpPr>
            <a:spLocks noGrp="1"/>
          </p:cNvSpPr>
          <p:nvPr>
            <p:ph type="sldNum" sz="quarter" idx="10"/>
          </p:nvPr>
        </p:nvSpPr>
        <p:spPr/>
        <p:txBody>
          <a:bodyPr/>
          <a:lstStyle/>
          <a:p>
            <a:fld id="{D8328227-4923-47AA-9D72-889CA79663B5}" type="slidenum">
              <a:rPr lang="en-NZ" smtClean="0"/>
              <a:pPr/>
              <a:t>1</a:t>
            </a:fld>
            <a:endParaRPr lang="en-NZ"/>
          </a:p>
        </p:txBody>
      </p:sp>
    </p:spTree>
    <p:extLst>
      <p:ext uri="{BB962C8B-B14F-4D97-AF65-F5344CB8AC3E}">
        <p14:creationId xmlns:p14="http://schemas.microsoft.com/office/powerpoint/2010/main" xmlns="" val="2667542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8328227-4923-47AA-9D72-889CA79663B5}" type="slidenum">
              <a:rPr lang="en-NZ" smtClean="0"/>
              <a:pPr/>
              <a:t>2</a:t>
            </a:fld>
            <a:endParaRPr lang="en-NZ"/>
          </a:p>
        </p:txBody>
      </p:sp>
    </p:spTree>
    <p:extLst>
      <p:ext uri="{BB962C8B-B14F-4D97-AF65-F5344CB8AC3E}">
        <p14:creationId xmlns:p14="http://schemas.microsoft.com/office/powerpoint/2010/main" xmlns="" val="1007150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8328227-4923-47AA-9D72-889CA79663B5}" type="slidenum">
              <a:rPr lang="en-NZ" smtClean="0"/>
              <a:pPr/>
              <a:t>3</a:t>
            </a:fld>
            <a:endParaRPr lang="en-NZ"/>
          </a:p>
        </p:txBody>
      </p:sp>
    </p:spTree>
    <p:extLst>
      <p:ext uri="{BB962C8B-B14F-4D97-AF65-F5344CB8AC3E}">
        <p14:creationId xmlns:p14="http://schemas.microsoft.com/office/powerpoint/2010/main" xmlns="" val="3559636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sz="1200" kern="1200" dirty="0" smtClean="0">
              <a:solidFill>
                <a:schemeClr val="tx1"/>
              </a:solidFill>
              <a:effectLst/>
              <a:latin typeface="+mn-lt"/>
              <a:ea typeface="+mn-ea"/>
              <a:cs typeface="+mn-cs"/>
            </a:endParaRPr>
          </a:p>
          <a:p>
            <a:endParaRPr lang="en-NZ" sz="1200" kern="1200" dirty="0" smtClean="0">
              <a:solidFill>
                <a:schemeClr val="tx1"/>
              </a:solidFill>
              <a:effectLst/>
              <a:latin typeface="+mn-lt"/>
              <a:ea typeface="+mn-ea"/>
              <a:cs typeface="+mn-cs"/>
            </a:endParaRPr>
          </a:p>
          <a:p>
            <a:endParaRPr lang="en-NZ" sz="1200" kern="1200" dirty="0" smtClean="0">
              <a:solidFill>
                <a:schemeClr val="tx1"/>
              </a:solidFill>
              <a:effectLst/>
              <a:latin typeface="+mn-lt"/>
              <a:ea typeface="+mn-ea"/>
              <a:cs typeface="+mn-cs"/>
            </a:endParaRPr>
          </a:p>
          <a:p>
            <a:endParaRPr lang="en-NZ"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The local board did this by funding some community-based policy and practical advice through meetings, workshops and mentoring provided by a specialist contractor, plus assisting in promoting of these licence applications in a proactive way through a Facebook page (Community Action Against Alcohol Harm)</a:t>
            </a:r>
          </a:p>
        </p:txBody>
      </p:sp>
      <p:sp>
        <p:nvSpPr>
          <p:cNvPr id="4" name="Slide Number Placeholder 3"/>
          <p:cNvSpPr>
            <a:spLocks noGrp="1"/>
          </p:cNvSpPr>
          <p:nvPr>
            <p:ph type="sldNum" sz="quarter" idx="10"/>
          </p:nvPr>
        </p:nvSpPr>
        <p:spPr/>
        <p:txBody>
          <a:bodyPr/>
          <a:lstStyle/>
          <a:p>
            <a:fld id="{D8328227-4923-47AA-9D72-889CA79663B5}" type="slidenum">
              <a:rPr lang="en-NZ" smtClean="0"/>
              <a:pPr/>
              <a:t>4</a:t>
            </a:fld>
            <a:endParaRPr lang="en-NZ"/>
          </a:p>
        </p:txBody>
      </p:sp>
    </p:spTree>
    <p:extLst>
      <p:ext uri="{BB962C8B-B14F-4D97-AF65-F5344CB8AC3E}">
        <p14:creationId xmlns:p14="http://schemas.microsoft.com/office/powerpoint/2010/main" xmlns="" val="1569190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dirty="0"/>
          </a:p>
        </p:txBody>
      </p:sp>
      <p:sp>
        <p:nvSpPr>
          <p:cNvPr id="4" name="Date Placeholder 3"/>
          <p:cNvSpPr>
            <a:spLocks noGrp="1"/>
          </p:cNvSpPr>
          <p:nvPr>
            <p:ph type="dt" sz="half" idx="10"/>
          </p:nvPr>
        </p:nvSpPr>
        <p:spPr/>
        <p:txBody>
          <a:bodyPr/>
          <a:lstStyle/>
          <a:p>
            <a:fld id="{C806D9F8-20FE-4F01-AF4B-94F070092504}" type="datetimeFigureOut">
              <a:rPr lang="en-NZ" smtClean="0"/>
              <a:pPr/>
              <a:t>6/07/2015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1557226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C806D9F8-20FE-4F01-AF4B-94F070092504}" type="datetimeFigureOut">
              <a:rPr lang="en-NZ" smtClean="0"/>
              <a:pPr/>
              <a:t>6/07/2015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2198460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C806D9F8-20FE-4F01-AF4B-94F070092504}" type="datetimeFigureOut">
              <a:rPr lang="en-NZ" smtClean="0"/>
              <a:pPr/>
              <a:t>6/07/2015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4145532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C806D9F8-20FE-4F01-AF4B-94F070092504}" type="datetimeFigureOut">
              <a:rPr lang="en-NZ" smtClean="0"/>
              <a:pPr/>
              <a:t>6/07/2015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3717323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06D9F8-20FE-4F01-AF4B-94F070092504}" type="datetimeFigureOut">
              <a:rPr lang="en-NZ" smtClean="0"/>
              <a:pPr/>
              <a:t>6/07/2015</a:t>
            </a:fld>
            <a:endParaRPr lang="en-NZ"/>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603971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C806D9F8-20FE-4F01-AF4B-94F070092504}" type="datetimeFigureOut">
              <a:rPr lang="en-NZ" smtClean="0"/>
              <a:pPr/>
              <a:t>6/07/2015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2821216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7" name="Date Placeholder 6"/>
          <p:cNvSpPr>
            <a:spLocks noGrp="1"/>
          </p:cNvSpPr>
          <p:nvPr>
            <p:ph type="dt" sz="half" idx="10"/>
          </p:nvPr>
        </p:nvSpPr>
        <p:spPr/>
        <p:txBody>
          <a:bodyPr/>
          <a:lstStyle/>
          <a:p>
            <a:fld id="{C806D9F8-20FE-4F01-AF4B-94F070092504}" type="datetimeFigureOut">
              <a:rPr lang="en-NZ" smtClean="0"/>
              <a:pPr/>
              <a:t>6/07/2015</a:t>
            </a:fld>
            <a:endParaRPr lang="en-NZ"/>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3958233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C806D9F8-20FE-4F01-AF4B-94F070092504}" type="datetimeFigureOut">
              <a:rPr lang="en-NZ" smtClean="0"/>
              <a:pPr/>
              <a:t>6/07/2015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1575866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06D9F8-20FE-4F01-AF4B-94F070092504}" type="datetimeFigureOut">
              <a:rPr lang="en-NZ" smtClean="0"/>
              <a:pPr/>
              <a:t>6/07/2015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2943920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06D9F8-20FE-4F01-AF4B-94F070092504}" type="datetimeFigureOut">
              <a:rPr lang="en-NZ" smtClean="0"/>
              <a:pPr/>
              <a:t>6/07/2015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142948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06D9F8-20FE-4F01-AF4B-94F070092504}" type="datetimeFigureOut">
              <a:rPr lang="en-NZ" smtClean="0"/>
              <a:pPr/>
              <a:t>6/07/2015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3333759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6D9F8-20FE-4F01-AF4B-94F070092504}" type="datetimeFigureOut">
              <a:rPr lang="en-NZ" smtClean="0"/>
              <a:pPr/>
              <a:t>6/07/2015</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D9BF4-52FB-4C11-AE63-16EC40EB22D4}" type="slidenum">
              <a:rPr lang="en-NZ" smtClean="0"/>
              <a:pPr/>
              <a:t>‹#›</a:t>
            </a:fld>
            <a:endParaRPr lang="en-NZ"/>
          </a:p>
        </p:txBody>
      </p:sp>
    </p:spTree>
    <p:extLst>
      <p:ext uri="{BB962C8B-B14F-4D97-AF65-F5344CB8AC3E}">
        <p14:creationId xmlns:p14="http://schemas.microsoft.com/office/powerpoint/2010/main" xmlns="" val="648004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NZ" dirty="0" smtClean="0"/>
              <a:t>A Community Perspective- Māngere-Ōtāhuhu Local Board</a:t>
            </a:r>
            <a:endParaRPr lang="en-NZ" dirty="0"/>
          </a:p>
        </p:txBody>
      </p:sp>
      <p:sp>
        <p:nvSpPr>
          <p:cNvPr id="3" name="Subtitle 2"/>
          <p:cNvSpPr>
            <a:spLocks noGrp="1"/>
          </p:cNvSpPr>
          <p:nvPr>
            <p:ph type="subTitle" idx="1"/>
          </p:nvPr>
        </p:nvSpPr>
        <p:spPr/>
        <p:txBody>
          <a:bodyPr>
            <a:normAutofit fontScale="85000" lnSpcReduction="20000"/>
          </a:bodyPr>
          <a:lstStyle/>
          <a:p>
            <a:endParaRPr lang="en-NZ" dirty="0" smtClean="0"/>
          </a:p>
          <a:p>
            <a:r>
              <a:rPr lang="en-NZ" sz="3400" b="1" i="1" dirty="0"/>
              <a:t>One Year on – The Sale and Supply of Alcohol Act 2012</a:t>
            </a:r>
            <a:endParaRPr lang="en-NZ" sz="3400" dirty="0"/>
          </a:p>
          <a:p>
            <a:r>
              <a:rPr lang="en-NZ" sz="3400" b="1" dirty="0"/>
              <a:t>Auckland Forum – 11</a:t>
            </a:r>
            <a:r>
              <a:rPr lang="en-NZ" sz="3400" b="1" baseline="30000" dirty="0"/>
              <a:t>th</a:t>
            </a:r>
            <a:r>
              <a:rPr lang="en-NZ" sz="3400" b="1" dirty="0"/>
              <a:t> March, </a:t>
            </a:r>
            <a:r>
              <a:rPr lang="en-NZ" sz="3400" b="1" dirty="0" smtClean="0"/>
              <a:t>2015</a:t>
            </a:r>
            <a:endParaRPr lang="en-NZ" sz="3400" dirty="0"/>
          </a:p>
        </p:txBody>
      </p:sp>
      <p:pic>
        <p:nvPicPr>
          <p:cNvPr id="2050" name="Picture 4" descr="image00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16216" y="5805264"/>
            <a:ext cx="248602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871862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p:txBody>
          <a:bodyPr>
            <a:normAutofit/>
          </a:bodyPr>
          <a:lstStyle/>
          <a:p>
            <a:endParaRPr lang="en-NZ" sz="4400" dirty="0" smtClean="0"/>
          </a:p>
          <a:p>
            <a:endParaRPr lang="en-NZ" sz="4400" dirty="0"/>
          </a:p>
          <a:p>
            <a:pPr marL="0" indent="0" algn="ctr">
              <a:buNone/>
            </a:pPr>
            <a:r>
              <a:rPr lang="en-NZ" sz="4400" dirty="0" smtClean="0"/>
              <a:t>Questions</a:t>
            </a:r>
            <a:endParaRPr lang="en-NZ" sz="4400" dirty="0"/>
          </a:p>
        </p:txBody>
      </p:sp>
      <p:pic>
        <p:nvPicPr>
          <p:cNvPr id="4" name="Picture 4" descr="image00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16216" y="5805264"/>
            <a:ext cx="248602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70001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Local board’s approach</a:t>
            </a:r>
            <a:endParaRPr lang="en-NZ" dirty="0"/>
          </a:p>
        </p:txBody>
      </p:sp>
      <p:sp>
        <p:nvSpPr>
          <p:cNvPr id="3" name="Content Placeholder 2"/>
          <p:cNvSpPr>
            <a:spLocks noGrp="1"/>
          </p:cNvSpPr>
          <p:nvPr>
            <p:ph idx="1"/>
          </p:nvPr>
        </p:nvSpPr>
        <p:spPr/>
        <p:txBody>
          <a:bodyPr/>
          <a:lstStyle/>
          <a:p>
            <a:r>
              <a:rPr lang="en-NZ" dirty="0" smtClean="0"/>
              <a:t>Successes, Best Practice, positive impacts?</a:t>
            </a:r>
          </a:p>
          <a:p>
            <a:r>
              <a:rPr lang="en-NZ" dirty="0" smtClean="0"/>
              <a:t>Mangere-Otahuhu Local Board has learnt so much about SSAA 2012 process</a:t>
            </a:r>
          </a:p>
          <a:p>
            <a:r>
              <a:rPr lang="en-NZ" dirty="0" smtClean="0"/>
              <a:t>How to object and participate</a:t>
            </a:r>
          </a:p>
          <a:p>
            <a:r>
              <a:rPr lang="en-NZ" dirty="0" smtClean="0"/>
              <a:t>How to assist the Community educate to Object to Liquor Licence – new applications, renewals, conditions</a:t>
            </a:r>
          </a:p>
          <a:p>
            <a:endParaRPr lang="en-NZ" dirty="0"/>
          </a:p>
        </p:txBody>
      </p:sp>
      <p:pic>
        <p:nvPicPr>
          <p:cNvPr id="4" name="Picture 4" descr="image00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16216" y="5805264"/>
            <a:ext cx="248602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545757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Key Challenges / Limitations</a:t>
            </a:r>
            <a:endParaRPr lang="en-NZ" dirty="0"/>
          </a:p>
        </p:txBody>
      </p:sp>
      <p:sp>
        <p:nvSpPr>
          <p:cNvPr id="3" name="Content Placeholder 2"/>
          <p:cNvSpPr>
            <a:spLocks noGrp="1"/>
          </p:cNvSpPr>
          <p:nvPr>
            <p:ph idx="1"/>
          </p:nvPr>
        </p:nvSpPr>
        <p:spPr/>
        <p:txBody>
          <a:bodyPr>
            <a:normAutofit fontScale="92500" lnSpcReduction="20000"/>
          </a:bodyPr>
          <a:lstStyle/>
          <a:p>
            <a:r>
              <a:rPr lang="en-NZ" dirty="0" smtClean="0"/>
              <a:t>Alcohol being sold to minors continue in MO wards</a:t>
            </a:r>
          </a:p>
          <a:p>
            <a:r>
              <a:rPr lang="en-NZ" dirty="0" smtClean="0"/>
              <a:t>Community Education – How to respond?</a:t>
            </a:r>
          </a:p>
          <a:p>
            <a:r>
              <a:rPr lang="en-NZ" b="1" dirty="0" smtClean="0"/>
              <a:t>Collect evidence, Public notices, applications, objections</a:t>
            </a:r>
          </a:p>
          <a:p>
            <a:r>
              <a:rPr lang="en-NZ" dirty="0" smtClean="0"/>
              <a:t>Time and Effort required to follow through current processes </a:t>
            </a:r>
          </a:p>
          <a:p>
            <a:r>
              <a:rPr lang="en-NZ" b="1" dirty="0" smtClean="0"/>
              <a:t>Prepare for hearings, negotiating settlements, hearings, follow-up on conditions</a:t>
            </a:r>
            <a:endParaRPr lang="en-NZ" b="1" dirty="0"/>
          </a:p>
        </p:txBody>
      </p:sp>
      <p:pic>
        <p:nvPicPr>
          <p:cNvPr id="4" name="Picture 4" descr="image00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16216" y="5805264"/>
            <a:ext cx="248602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388551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Top 3 MOLB Priorities</a:t>
            </a:r>
            <a:endParaRPr lang="en-NZ" dirty="0"/>
          </a:p>
        </p:txBody>
      </p:sp>
      <p:sp>
        <p:nvSpPr>
          <p:cNvPr id="3" name="Content Placeholder 2"/>
          <p:cNvSpPr>
            <a:spLocks noGrp="1"/>
          </p:cNvSpPr>
          <p:nvPr>
            <p:ph idx="1"/>
          </p:nvPr>
        </p:nvSpPr>
        <p:spPr/>
        <p:txBody>
          <a:bodyPr/>
          <a:lstStyle/>
          <a:p>
            <a:r>
              <a:rPr lang="en-NZ" dirty="0" smtClean="0"/>
              <a:t>Community Education (Set-up a community Face  Book page to get community voices together)</a:t>
            </a:r>
          </a:p>
          <a:p>
            <a:r>
              <a:rPr lang="en-NZ" dirty="0" smtClean="0"/>
              <a:t>Community providing Evidence – How To Guide </a:t>
            </a:r>
          </a:p>
          <a:p>
            <a:r>
              <a:rPr lang="en-NZ" dirty="0" smtClean="0"/>
              <a:t>Manage one Local Board Member sole focus (Local Board Members are part time, this task is not easy)</a:t>
            </a:r>
            <a:endParaRPr lang="en-NZ" dirty="0"/>
          </a:p>
        </p:txBody>
      </p:sp>
      <p:pic>
        <p:nvPicPr>
          <p:cNvPr id="4" name="Picture 4" descr="image00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16216" y="5805264"/>
            <a:ext cx="248602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86119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Mangere-Otahuhu Local Board</a:t>
            </a:r>
            <a:endParaRPr lang="en-NZ" dirty="0"/>
          </a:p>
        </p:txBody>
      </p:sp>
      <p:sp>
        <p:nvSpPr>
          <p:cNvPr id="3" name="Content Placeholder 2"/>
          <p:cNvSpPr>
            <a:spLocks noGrp="1"/>
          </p:cNvSpPr>
          <p:nvPr>
            <p:ph idx="1"/>
          </p:nvPr>
        </p:nvSpPr>
        <p:spPr/>
        <p:txBody>
          <a:bodyPr>
            <a:normAutofit lnSpcReduction="10000"/>
          </a:bodyPr>
          <a:lstStyle/>
          <a:p>
            <a:r>
              <a:rPr lang="en-NZ" dirty="0" smtClean="0"/>
              <a:t>One Year On: The journey so far</a:t>
            </a:r>
          </a:p>
          <a:p>
            <a:r>
              <a:rPr lang="en-NZ" dirty="0" smtClean="0"/>
              <a:t>Delivered on expectations? Yes / No</a:t>
            </a:r>
          </a:p>
          <a:p>
            <a:r>
              <a:rPr lang="en-NZ" dirty="0" smtClean="0"/>
              <a:t>Why not? - Community Input</a:t>
            </a:r>
          </a:p>
          <a:p>
            <a:r>
              <a:rPr lang="en-NZ" dirty="0" smtClean="0"/>
              <a:t>Case Studies: </a:t>
            </a:r>
            <a:r>
              <a:rPr lang="en-NZ" dirty="0" err="1" smtClean="0"/>
              <a:t>Wickman</a:t>
            </a:r>
            <a:r>
              <a:rPr lang="en-NZ" dirty="0" smtClean="0"/>
              <a:t> Way objection, </a:t>
            </a:r>
            <a:r>
              <a:rPr lang="en-NZ" dirty="0" err="1" smtClean="0"/>
              <a:t>Vege</a:t>
            </a:r>
            <a:r>
              <a:rPr lang="en-NZ" dirty="0" smtClean="0"/>
              <a:t> Oasis, Vine Street.</a:t>
            </a:r>
          </a:p>
          <a:p>
            <a:r>
              <a:rPr lang="en-NZ" dirty="0" smtClean="0"/>
              <a:t>Recommendation from MOLB : How to support us / Sector Agencies to work in a more co-ordinated manner with Local Boards</a:t>
            </a:r>
          </a:p>
          <a:p>
            <a:endParaRPr lang="en-NZ" dirty="0" smtClean="0"/>
          </a:p>
          <a:p>
            <a:endParaRPr lang="en-NZ" dirty="0"/>
          </a:p>
        </p:txBody>
      </p:sp>
      <p:pic>
        <p:nvPicPr>
          <p:cNvPr id="4" name="Picture 4" descr="image00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16216" y="5805264"/>
            <a:ext cx="248602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957558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Local boards now have delegated power to object</a:t>
            </a:r>
            <a:endParaRPr lang="en-NZ" dirty="0"/>
          </a:p>
        </p:txBody>
      </p:sp>
      <p:graphicFrame>
        <p:nvGraphicFramePr>
          <p:cNvPr id="4" name="Content Placeholder 3"/>
          <p:cNvGraphicFramePr>
            <a:graphicFrameLocks noGrp="1"/>
          </p:cNvGraphicFramePr>
          <p:nvPr>
            <p:ph idx="1"/>
          </p:nvPr>
        </p:nvGraphicFramePr>
        <p:xfrm>
          <a:off x="1461770" y="1927701"/>
          <a:ext cx="6220460" cy="3870960"/>
        </p:xfrm>
        <a:graphic>
          <a:graphicData uri="http://schemas.openxmlformats.org/drawingml/2006/table">
            <a:tbl>
              <a:tblPr firstRow="1" firstCol="1" bandRow="1">
                <a:tableStyleId>{5C22544A-7EE6-4342-B048-85BDC9FD1C3A}</a:tableStyleId>
              </a:tblPr>
              <a:tblGrid>
                <a:gridCol w="6220460"/>
              </a:tblGrid>
              <a:tr h="0">
                <a:tc>
                  <a:txBody>
                    <a:bodyPr/>
                    <a:lstStyle/>
                    <a:p>
                      <a:pPr algn="just">
                        <a:spcAft>
                          <a:spcPts val="600"/>
                        </a:spcAft>
                      </a:pPr>
                      <a:r>
                        <a:rPr lang="en-NZ" sz="1100" dirty="0">
                          <a:effectLst/>
                        </a:rPr>
                        <a:t>Resolution number GB/2014/104</a:t>
                      </a:r>
                    </a:p>
                    <a:p>
                      <a:pPr algn="just">
                        <a:spcAft>
                          <a:spcPts val="600"/>
                        </a:spcAft>
                      </a:pPr>
                      <a:r>
                        <a:rPr lang="en-NZ" sz="1100" dirty="0">
                          <a:effectLst/>
                        </a:rPr>
                        <a:t>MOVED by Cr CM Penrose, seconded by Cr GS Wood: </a:t>
                      </a:r>
                      <a:r>
                        <a:rPr lang="en-NZ" sz="1100" u="sng" dirty="0">
                          <a:effectLst/>
                        </a:rPr>
                        <a:t> </a:t>
                      </a:r>
                      <a:endParaRPr lang="en-NZ" sz="1100" dirty="0">
                        <a:effectLst/>
                      </a:endParaRPr>
                    </a:p>
                    <a:p>
                      <a:pPr algn="just">
                        <a:spcAft>
                          <a:spcPts val="600"/>
                        </a:spcAft>
                      </a:pPr>
                      <a:r>
                        <a:rPr lang="en-NZ" sz="1100" dirty="0">
                          <a:effectLst/>
                        </a:rPr>
                        <a:t>That the Governing Body:</a:t>
                      </a:r>
                    </a:p>
                    <a:p>
                      <a:pPr marL="342900" lvl="0" indent="-342900">
                        <a:spcAft>
                          <a:spcPts val="600"/>
                        </a:spcAft>
                        <a:buFont typeface="+mj-lt"/>
                        <a:buAutoNum type="alphaLcParenR"/>
                      </a:pPr>
                      <a:r>
                        <a:rPr lang="en-NZ" sz="1100" dirty="0">
                          <a:effectLst/>
                        </a:rPr>
                        <a:t>notes that the Sale and Supply of Alcohol Act (2012) gives the governing body and local boards various roles and powers in the development of alcohol policy and in the alcohol licensing process, including the standing to object to licence applications;</a:t>
                      </a:r>
                    </a:p>
                    <a:p>
                      <a:pPr marL="342900" lvl="0" indent="-342900">
                        <a:spcAft>
                          <a:spcPts val="600"/>
                        </a:spcAft>
                        <a:buFont typeface="+mj-lt"/>
                        <a:buAutoNum type="alphaLcParenR"/>
                      </a:pPr>
                      <a:r>
                        <a:rPr lang="en-NZ" sz="1100" dirty="0">
                          <a:effectLst/>
                        </a:rPr>
                        <a:t>notes that the governing body has developed a draft Local Alcohol Policy in consultation with local boards and that local board members have been appointed to sit on District Licensing Committees;</a:t>
                      </a:r>
                    </a:p>
                    <a:p>
                      <a:pPr marL="342900" lvl="0" indent="-342900">
                        <a:spcAft>
                          <a:spcPts val="600"/>
                        </a:spcAft>
                        <a:buFont typeface="+mj-lt"/>
                        <a:buAutoNum type="alphaLcParenR"/>
                      </a:pPr>
                      <a:r>
                        <a:rPr lang="en-NZ" sz="1100" dirty="0">
                          <a:effectLst/>
                        </a:rPr>
                        <a:t>agrees that local boards have a significant role in understanding, representing and advocating for community priorities and preferences around alcohol policy and licensing;</a:t>
                      </a:r>
                    </a:p>
                    <a:p>
                      <a:pPr marL="342900" lvl="0" indent="-342900">
                        <a:spcAft>
                          <a:spcPts val="600"/>
                        </a:spcAft>
                        <a:buFont typeface="+mj-lt"/>
                        <a:buAutoNum type="alphaLcParenR"/>
                      </a:pPr>
                      <a:r>
                        <a:rPr lang="en-NZ" sz="1100" dirty="0">
                          <a:effectLst/>
                        </a:rPr>
                        <a:t>delegate to local boards the power to object to licence applications.</a:t>
                      </a:r>
                    </a:p>
                    <a:p>
                      <a:pPr marL="342900" lvl="0" indent="-342900">
                        <a:spcAft>
                          <a:spcPts val="600"/>
                        </a:spcAft>
                        <a:buFont typeface="+mj-lt"/>
                        <a:buAutoNum type="alphaLcParenR"/>
                      </a:pPr>
                      <a:r>
                        <a:rPr lang="en-NZ" sz="1100" dirty="0">
                          <a:effectLst/>
                        </a:rPr>
                        <a:t>notes that council staff have commenced work aimed at making it easier for communities to access information and receive advice and support with respect to alcohol licence applications.</a:t>
                      </a:r>
                    </a:p>
                    <a:p>
                      <a:pPr algn="r">
                        <a:spcAft>
                          <a:spcPts val="600"/>
                        </a:spcAft>
                      </a:pPr>
                      <a:r>
                        <a:rPr lang="en-NZ" sz="1100" u="sng" dirty="0">
                          <a:effectLst/>
                        </a:rPr>
                        <a:t>CARRIED</a:t>
                      </a:r>
                      <a:endParaRPr lang="en-NZ" sz="1100" dirty="0">
                        <a:effectLst/>
                      </a:endParaRPr>
                    </a:p>
                    <a:p>
                      <a:pPr marL="1371600" indent="-1371600" algn="just">
                        <a:spcAft>
                          <a:spcPts val="600"/>
                        </a:spcAft>
                      </a:pPr>
                      <a:r>
                        <a:rPr lang="en-NZ" sz="1100" dirty="0">
                          <a:effectLst/>
                        </a:rPr>
                        <a:t>Secretarial Note:         Pursuant to Standing Order 3.15.5, Councillor Wood requested his dissenting vote be recorded.</a:t>
                      </a:r>
                      <a:endParaRPr lang="en-NZ" sz="1100" dirty="0">
                        <a:effectLst/>
                        <a:latin typeface="Arial"/>
                        <a:ea typeface="Calibri"/>
                      </a:endParaRPr>
                    </a:p>
                  </a:txBody>
                  <a:tcPr marL="36195" marR="36195" marT="0" marB="0"/>
                </a:tc>
              </a:tr>
            </a:tbl>
          </a:graphicData>
        </a:graphic>
      </p:graphicFrame>
    </p:spTree>
    <p:extLst>
      <p:ext uri="{BB962C8B-B14F-4D97-AF65-F5344CB8AC3E}">
        <p14:creationId xmlns:p14="http://schemas.microsoft.com/office/powerpoint/2010/main" xmlns="" val="3750614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One year on</a:t>
            </a:r>
            <a:endParaRPr lang="en-NZ" dirty="0"/>
          </a:p>
        </p:txBody>
      </p:sp>
      <p:sp>
        <p:nvSpPr>
          <p:cNvPr id="3" name="Content Placeholder 2"/>
          <p:cNvSpPr>
            <a:spLocks noGrp="1"/>
          </p:cNvSpPr>
          <p:nvPr>
            <p:ph idx="1"/>
          </p:nvPr>
        </p:nvSpPr>
        <p:spPr/>
        <p:txBody>
          <a:bodyPr>
            <a:normAutofit lnSpcReduction="10000"/>
          </a:bodyPr>
          <a:lstStyle/>
          <a:p>
            <a:r>
              <a:rPr lang="en-NZ" dirty="0"/>
              <a:t>The communities supporting by the local boards are acting as an important “check and balance” on the system.</a:t>
            </a:r>
          </a:p>
          <a:p>
            <a:r>
              <a:rPr lang="en-NZ" dirty="0"/>
              <a:t>At minimum, communities are testing the new legal framework, the evidence presented by applicants, the views and evidence of the Inspectors, Police and Medical Officer of Health and the judgement of the DLC.</a:t>
            </a:r>
          </a:p>
          <a:p>
            <a:endParaRPr lang="en-NZ" dirty="0"/>
          </a:p>
        </p:txBody>
      </p:sp>
      <p:pic>
        <p:nvPicPr>
          <p:cNvPr id="4" name="Picture 4" descr="image00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16216" y="5805264"/>
            <a:ext cx="248602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839850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Now</a:t>
            </a:r>
            <a:endParaRPr lang="en-NZ" dirty="0"/>
          </a:p>
        </p:txBody>
      </p:sp>
      <p:sp>
        <p:nvSpPr>
          <p:cNvPr id="3" name="Content Placeholder 2"/>
          <p:cNvSpPr>
            <a:spLocks noGrp="1"/>
          </p:cNvSpPr>
          <p:nvPr>
            <p:ph idx="1"/>
          </p:nvPr>
        </p:nvSpPr>
        <p:spPr/>
        <p:txBody>
          <a:bodyPr/>
          <a:lstStyle/>
          <a:p>
            <a:r>
              <a:rPr lang="en-NZ" dirty="0"/>
              <a:t>While community representatives and local boards were initially questioned by the DLC for doing this, more recent decisions have recognised this role being played by the community, resulting in better outcomes than if no objection had been made. There have been some conditions imposed that may have set precedents.</a:t>
            </a:r>
          </a:p>
          <a:p>
            <a:endParaRPr lang="en-NZ" dirty="0"/>
          </a:p>
        </p:txBody>
      </p:sp>
      <p:pic>
        <p:nvPicPr>
          <p:cNvPr id="4" name="Picture 4" descr="image00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16216" y="5805264"/>
            <a:ext cx="248602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83841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Now</a:t>
            </a:r>
            <a:endParaRPr lang="en-NZ" dirty="0"/>
          </a:p>
        </p:txBody>
      </p:sp>
      <p:sp>
        <p:nvSpPr>
          <p:cNvPr id="3" name="Content Placeholder 2"/>
          <p:cNvSpPr>
            <a:spLocks noGrp="1"/>
          </p:cNvSpPr>
          <p:nvPr>
            <p:ph idx="1"/>
          </p:nvPr>
        </p:nvSpPr>
        <p:spPr/>
        <p:txBody>
          <a:bodyPr/>
          <a:lstStyle/>
          <a:p>
            <a:r>
              <a:rPr lang="en-NZ" dirty="0"/>
              <a:t>However, to our knowledge </a:t>
            </a:r>
            <a:r>
              <a:rPr lang="en-NZ" u="sng" dirty="0"/>
              <a:t>all</a:t>
            </a:r>
            <a:r>
              <a:rPr lang="en-NZ" dirty="0"/>
              <a:t> off-licences (whether new or renewals) have been approved to date.</a:t>
            </a:r>
          </a:p>
          <a:p>
            <a:endParaRPr lang="en-NZ" dirty="0"/>
          </a:p>
        </p:txBody>
      </p:sp>
      <p:pic>
        <p:nvPicPr>
          <p:cNvPr id="4" name="Picture 4" descr="image00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16216" y="5805264"/>
            <a:ext cx="248602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57283702"/>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59</TotalTime>
  <Words>545</Words>
  <Application>Microsoft Office PowerPoint</Application>
  <PresentationFormat>On-screen Show (4:3)</PresentationFormat>
  <Paragraphs>57</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Blank</vt:lpstr>
      <vt:lpstr>A Community Perspective- Māngere-Ōtāhuhu Local Board</vt:lpstr>
      <vt:lpstr>Local board’s approach</vt:lpstr>
      <vt:lpstr>Key Challenges / Limitations</vt:lpstr>
      <vt:lpstr>Top 3 MOLB Priorities</vt:lpstr>
      <vt:lpstr>Mangere-Otahuhu Local Board</vt:lpstr>
      <vt:lpstr>Local boards now have delegated power to object</vt:lpstr>
      <vt:lpstr>One year on</vt:lpstr>
      <vt:lpstr>Now</vt:lpstr>
      <vt:lpstr>Now</vt:lpstr>
      <vt:lpstr>Slide 10</vt:lpstr>
    </vt:vector>
  </TitlesOfParts>
  <Company>Auckland Council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Community’s Perspective</dc:title>
  <dc:creator>Lydia Sosene - Mangere-Otahuhu</dc:creator>
  <cp:lastModifiedBy>CathyB</cp:lastModifiedBy>
  <cp:revision>7</cp:revision>
  <dcterms:created xsi:type="dcterms:W3CDTF">2015-03-10T18:01:45Z</dcterms:created>
  <dcterms:modified xsi:type="dcterms:W3CDTF">2015-07-06T00:53:20Z</dcterms:modified>
</cp:coreProperties>
</file>