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5" r:id="rId4"/>
    <p:sldId id="264" r:id="rId5"/>
    <p:sldId id="263" r:id="rId6"/>
    <p:sldId id="267" r:id="rId7"/>
    <p:sldId id="266" r:id="rId8"/>
    <p:sldId id="268" r:id="rId9"/>
    <p:sldId id="269"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2C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78382" autoAdjust="0"/>
  </p:normalViewPr>
  <p:slideViewPr>
    <p:cSldViewPr>
      <p:cViewPr>
        <p:scale>
          <a:sx n="70" d="100"/>
          <a:sy n="70" d="100"/>
        </p:scale>
        <p:origin x="-2814" y="-5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A26BAF-4D7E-4EA1-BAC1-066B5E1E03B0}" type="datetimeFigureOut">
              <a:rPr lang="en-NZ" smtClean="0"/>
              <a:pPr/>
              <a:t>13/07/2015</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52E95D-3761-4B33-B68F-39D8B482F4BE}" type="slidenum">
              <a:rPr lang="en-NZ" smtClean="0"/>
              <a:pPr/>
              <a:t>‹#›</a:t>
            </a:fld>
            <a:endParaRPr lang="en-N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Comment re TDC decision and brief ARLA comment s75(3)</a:t>
            </a:r>
            <a:endParaRPr lang="en-NZ" dirty="0"/>
          </a:p>
        </p:txBody>
      </p:sp>
      <p:sp>
        <p:nvSpPr>
          <p:cNvPr id="4" name="Slide Number Placeholder 3"/>
          <p:cNvSpPr>
            <a:spLocks noGrp="1"/>
          </p:cNvSpPr>
          <p:nvPr>
            <p:ph type="sldNum" sz="quarter" idx="10"/>
          </p:nvPr>
        </p:nvSpPr>
        <p:spPr/>
        <p:txBody>
          <a:bodyPr/>
          <a:lstStyle/>
          <a:p>
            <a:fld id="{7B52E95D-3761-4B33-B68F-39D8B482F4BE}" type="slidenum">
              <a:rPr lang="en-NZ" smtClean="0"/>
              <a:pPr/>
              <a:t>2</a:t>
            </a:fld>
            <a:endParaRPr lang="en-N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kern="1200" dirty="0" smtClean="0">
                <a:solidFill>
                  <a:schemeClr val="tx1"/>
                </a:solidFill>
                <a:latin typeface="+mn-lt"/>
                <a:ea typeface="+mn-ea"/>
                <a:cs typeface="+mn-cs"/>
              </a:rPr>
              <a:t>comment re TDC decision and COA My Noodle Ltd v QLDC) The territorial authority does not need to be sure that a particular element of its PLAP will minimise alcohol-related harm … A precautionary approach can be used to see if it will achieve the statutory object.”</a:t>
            </a:r>
            <a:endParaRPr lang="en-NZ"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B52E95D-3761-4B33-B68F-39D8B482F4BE}" type="slidenum">
              <a:rPr lang="en-NZ" smtClean="0"/>
              <a:pPr/>
              <a:t>4</a:t>
            </a:fld>
            <a:endParaRPr lang="en-N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latin typeface="+mn-lt"/>
                <a:ea typeface="+mn-ea"/>
                <a:cs typeface="+mn-cs"/>
              </a:rPr>
              <a:t>comment re </a:t>
            </a:r>
            <a:r>
              <a:rPr lang="en-NZ" sz="1200" kern="1200" dirty="0" err="1" smtClean="0">
                <a:solidFill>
                  <a:schemeClr val="tx1"/>
                </a:solidFill>
                <a:latin typeface="+mn-lt"/>
                <a:ea typeface="+mn-ea"/>
                <a:cs typeface="+mn-cs"/>
              </a:rPr>
              <a:t>Wgton</a:t>
            </a:r>
            <a:r>
              <a:rPr lang="en-NZ" sz="1200" kern="1200" dirty="0" smtClean="0">
                <a:solidFill>
                  <a:schemeClr val="tx1"/>
                </a:solidFill>
                <a:latin typeface="+mn-lt"/>
                <a:ea typeface="+mn-ea"/>
                <a:cs typeface="+mn-cs"/>
              </a:rPr>
              <a:t> decision: ARLA raised concerns that the PLAP covered many matters it considered outside the ambit of the Act.</a:t>
            </a:r>
            <a:r>
              <a:rPr lang="en-NZ" sz="1200" kern="1200" baseline="30000" dirty="0" smtClean="0">
                <a:solidFill>
                  <a:schemeClr val="tx1"/>
                </a:solidFill>
                <a:latin typeface="+mn-lt"/>
                <a:ea typeface="+mn-ea"/>
                <a:cs typeface="+mn-cs"/>
              </a:rPr>
              <a:t> </a:t>
            </a:r>
            <a:r>
              <a:rPr lang="en-NZ" sz="1200" kern="1200" dirty="0" smtClean="0">
                <a:solidFill>
                  <a:schemeClr val="tx1"/>
                </a:solidFill>
                <a:latin typeface="+mn-lt"/>
                <a:ea typeface="+mn-ea"/>
                <a:cs typeface="+mn-cs"/>
              </a:rPr>
              <a:t>Of particular concern was Part 5 of the Wellington PLAP or its </a:t>
            </a:r>
            <a:r>
              <a:rPr lang="en-NZ" sz="1200" i="1" kern="1200" dirty="0" smtClean="0">
                <a:solidFill>
                  <a:schemeClr val="tx1"/>
                </a:solidFill>
                <a:latin typeface="+mn-lt"/>
                <a:ea typeface="+mn-ea"/>
                <a:cs typeface="+mn-cs"/>
              </a:rPr>
              <a:t>‘strategic setting’. </a:t>
            </a:r>
            <a:r>
              <a:rPr lang="en-NZ" sz="1200" kern="1200" dirty="0" smtClean="0">
                <a:solidFill>
                  <a:schemeClr val="tx1"/>
                </a:solidFill>
                <a:latin typeface="+mn-lt"/>
                <a:ea typeface="+mn-ea"/>
                <a:cs typeface="+mn-cs"/>
              </a:rPr>
              <a:t>This included ‘the promotion of a dynamic night time economy, the creation of a safe and welcoming city, and the building of an accessible city.) </a:t>
            </a:r>
          </a:p>
          <a:p>
            <a:endParaRPr lang="en-NZ" dirty="0"/>
          </a:p>
        </p:txBody>
      </p:sp>
      <p:sp>
        <p:nvSpPr>
          <p:cNvPr id="4" name="Slide Number Placeholder 3"/>
          <p:cNvSpPr>
            <a:spLocks noGrp="1"/>
          </p:cNvSpPr>
          <p:nvPr>
            <p:ph type="sldNum" sz="quarter" idx="10"/>
          </p:nvPr>
        </p:nvSpPr>
        <p:spPr/>
        <p:txBody>
          <a:bodyPr/>
          <a:lstStyle/>
          <a:p>
            <a:fld id="{7B52E95D-3761-4B33-B68F-39D8B482F4BE}" type="slidenum">
              <a:rPr lang="en-NZ" smtClean="0"/>
              <a:pPr/>
              <a:t>5</a:t>
            </a:fld>
            <a:endParaRPr lang="en-N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kern="1200" dirty="0" err="1" smtClean="0">
                <a:solidFill>
                  <a:schemeClr val="tx1"/>
                </a:solidFill>
                <a:latin typeface="+mn-lt"/>
                <a:ea typeface="+mn-ea"/>
                <a:cs typeface="+mn-cs"/>
              </a:rPr>
              <a:t>Wgton</a:t>
            </a:r>
            <a:r>
              <a:rPr lang="en-NZ" sz="1200" kern="1200" dirty="0" smtClean="0">
                <a:solidFill>
                  <a:schemeClr val="tx1"/>
                </a:solidFill>
                <a:latin typeface="+mn-lt"/>
                <a:ea typeface="+mn-ea"/>
                <a:cs typeface="+mn-cs"/>
              </a:rPr>
              <a:t> and TDC decision: If, in its PLAP, the territorial authority is able to provide reasons for each element of the policy, then it is those reasons that will be scrutinised in any appeal. If the reasoning of the territorial authority shows that the territorial authority has carefully weighed concerns of submitters as to the effects of the policies upon them and the general community, against the minimisation of alcohol-related harm in the locality, then it is unlikely that the Authority will determine that the PLAP is unreasonable in the light of the object of the Act.. plus comment about where the reasons should be contained, i.e. as an addendum to the LAP so as not to complicate or confuse the body of the document</a:t>
            </a:r>
          </a:p>
          <a:p>
            <a:endParaRPr lang="en-NZ" dirty="0"/>
          </a:p>
        </p:txBody>
      </p:sp>
      <p:sp>
        <p:nvSpPr>
          <p:cNvPr id="4" name="Slide Number Placeholder 3"/>
          <p:cNvSpPr>
            <a:spLocks noGrp="1"/>
          </p:cNvSpPr>
          <p:nvPr>
            <p:ph type="sldNum" sz="quarter" idx="10"/>
          </p:nvPr>
        </p:nvSpPr>
        <p:spPr/>
        <p:txBody>
          <a:bodyPr/>
          <a:lstStyle/>
          <a:p>
            <a:fld id="{7B52E95D-3761-4B33-B68F-39D8B482F4BE}" type="slidenum">
              <a:rPr lang="en-NZ" smtClean="0"/>
              <a:pPr/>
              <a:t>7</a:t>
            </a:fld>
            <a:endParaRPr lang="en-N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dirty="0" smtClean="0"/>
              <a:t>TDC and </a:t>
            </a:r>
            <a:r>
              <a:rPr lang="en-NZ" sz="1200" dirty="0" err="1" smtClean="0"/>
              <a:t>Wgton</a:t>
            </a:r>
            <a:r>
              <a:rPr lang="en-NZ" sz="1200" dirty="0" smtClean="0"/>
              <a:t> Decision: once in force, the maximum trading hours permitted for premises in a district become those stated in the LAP rather than the national maximum trading hours in the Act: </a:t>
            </a:r>
            <a:endParaRPr lang="en-NZ" dirty="0"/>
          </a:p>
        </p:txBody>
      </p:sp>
      <p:sp>
        <p:nvSpPr>
          <p:cNvPr id="4" name="Slide Number Placeholder 3"/>
          <p:cNvSpPr>
            <a:spLocks noGrp="1"/>
          </p:cNvSpPr>
          <p:nvPr>
            <p:ph type="sldNum" sz="quarter" idx="10"/>
          </p:nvPr>
        </p:nvSpPr>
        <p:spPr/>
        <p:txBody>
          <a:bodyPr/>
          <a:lstStyle/>
          <a:p>
            <a:fld id="{7B52E95D-3761-4B33-B68F-39D8B482F4BE}" type="slidenum">
              <a:rPr lang="en-NZ" smtClean="0"/>
              <a:pPr/>
              <a:t>9</a:t>
            </a:fld>
            <a:endParaRPr lang="en-N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kern="1200" dirty="0" smtClean="0">
                <a:solidFill>
                  <a:schemeClr val="tx1"/>
                </a:solidFill>
                <a:latin typeface="+mn-lt"/>
                <a:ea typeface="+mn-ea"/>
                <a:cs typeface="+mn-cs"/>
              </a:rPr>
              <a:t>(</a:t>
            </a:r>
            <a:r>
              <a:rPr lang="en-NZ" sz="1200" kern="1200" dirty="0" err="1" smtClean="0">
                <a:solidFill>
                  <a:schemeClr val="tx1"/>
                </a:solidFill>
                <a:latin typeface="+mn-lt"/>
                <a:ea typeface="+mn-ea"/>
                <a:cs typeface="+mn-cs"/>
              </a:rPr>
              <a:t>Wgton</a:t>
            </a:r>
            <a:r>
              <a:rPr lang="en-NZ" sz="1200" kern="1200" dirty="0" smtClean="0">
                <a:solidFill>
                  <a:schemeClr val="tx1"/>
                </a:solidFill>
                <a:latin typeface="+mn-lt"/>
                <a:ea typeface="+mn-ea"/>
                <a:cs typeface="+mn-cs"/>
              </a:rPr>
              <a:t> decision: ...distinct roles of the Council and the District Licensing Committee regarding LAPs.</a:t>
            </a:r>
            <a:r>
              <a:rPr lang="en-NZ" sz="1200" kern="1200" baseline="30000" dirty="0" smtClean="0">
                <a:solidFill>
                  <a:schemeClr val="tx1"/>
                </a:solidFill>
                <a:latin typeface="+mn-lt"/>
                <a:ea typeface="+mn-ea"/>
                <a:cs typeface="+mn-cs"/>
              </a:rPr>
              <a:t> </a:t>
            </a:r>
            <a:r>
              <a:rPr lang="en-NZ" sz="1200" kern="1200" dirty="0" smtClean="0">
                <a:solidFill>
                  <a:schemeClr val="tx1"/>
                </a:solidFill>
                <a:latin typeface="+mn-lt"/>
                <a:ea typeface="+mn-ea"/>
                <a:cs typeface="+mn-cs"/>
              </a:rPr>
              <a:t>The drafting language used in LAPs should recognise this distinction. Of particular importance here is that any discretionary conditions suggested by the Council in the LAP be drafted as recommendations to the district licensing committee or ARLA and not as compulsory conditions that must be applied... the LAP should set conditions for the DLC to follow, not the Council )</a:t>
            </a:r>
          </a:p>
          <a:p>
            <a:endParaRPr lang="en-NZ" dirty="0"/>
          </a:p>
        </p:txBody>
      </p:sp>
      <p:sp>
        <p:nvSpPr>
          <p:cNvPr id="4" name="Slide Number Placeholder 3"/>
          <p:cNvSpPr>
            <a:spLocks noGrp="1"/>
          </p:cNvSpPr>
          <p:nvPr>
            <p:ph type="sldNum" sz="quarter" idx="10"/>
          </p:nvPr>
        </p:nvSpPr>
        <p:spPr/>
        <p:txBody>
          <a:bodyPr/>
          <a:lstStyle/>
          <a:p>
            <a:fld id="{7B52E95D-3761-4B33-B68F-39D8B482F4BE}" type="slidenum">
              <a:rPr lang="en-NZ" smtClean="0"/>
              <a:pPr/>
              <a:t>10</a:t>
            </a:fld>
            <a:endParaRPr lang="en-N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B0E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ctrTitle" hasCustomPrompt="1"/>
          </p:nvPr>
        </p:nvSpPr>
        <p:spPr>
          <a:xfrm>
            <a:off x="683568" y="836712"/>
            <a:ext cx="7772400" cy="1470025"/>
          </a:xfrm>
        </p:spPr>
        <p:txBody>
          <a:bodyPr>
            <a:noAutofit/>
          </a:bodyPr>
          <a:lstStyle>
            <a:lvl1pPr>
              <a:defRPr sz="5200" baseline="0">
                <a:solidFill>
                  <a:schemeClr val="bg1"/>
                </a:solidFill>
              </a:defRPr>
            </a:lvl1pPr>
          </a:lstStyle>
          <a:p>
            <a:r>
              <a:rPr lang="en-US" dirty="0" smtClean="0"/>
              <a:t>LAPs what have we learned so far?</a:t>
            </a:r>
            <a:endParaRPr lang="en-NZ" dirty="0"/>
          </a:p>
        </p:txBody>
      </p:sp>
      <p:sp>
        <p:nvSpPr>
          <p:cNvPr id="3" name="Subtitle 2"/>
          <p:cNvSpPr>
            <a:spLocks noGrp="1"/>
          </p:cNvSpPr>
          <p:nvPr>
            <p:ph type="subTitle" idx="1"/>
          </p:nvPr>
        </p:nvSpPr>
        <p:spPr>
          <a:xfrm>
            <a:off x="755576" y="2420888"/>
            <a:ext cx="7704856" cy="4032448"/>
          </a:xfrm>
        </p:spPr>
        <p:txBody>
          <a:bodyPr>
            <a:normAutofit/>
          </a:bodyPr>
          <a:lstStyle>
            <a:lvl1pPr marL="0" indent="0" algn="l">
              <a:buNone/>
              <a:defRPr sz="18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smtClean="0"/>
          </a:p>
          <a:p>
            <a:endParaRPr lang="en-US" dirty="0" smtClean="0"/>
          </a:p>
          <a:p>
            <a:r>
              <a:rPr lang="en-US" dirty="0" smtClean="0"/>
              <a:t>Graham </a:t>
            </a:r>
            <a:r>
              <a:rPr lang="en-US" dirty="0" err="1" smtClean="0"/>
              <a:t>Caradus</a:t>
            </a:r>
            <a:r>
              <a:rPr lang="en-US" dirty="0" smtClean="0"/>
              <a:t>, Environmental Health Coordinator, Tasman District Council</a:t>
            </a:r>
          </a:p>
          <a:p>
            <a:r>
              <a:rPr lang="en-US" dirty="0" smtClean="0"/>
              <a:t>Amy Robinson, Health Promotion Advisor, Alcohol </a:t>
            </a:r>
            <a:r>
              <a:rPr lang="en-US" dirty="0" err="1" smtClean="0"/>
              <a:t>Healthwatch</a:t>
            </a:r>
            <a:endParaRPr lang="en-US" dirty="0" smtClean="0"/>
          </a:p>
          <a:p>
            <a:r>
              <a:rPr lang="en-US" dirty="0" smtClean="0"/>
              <a:t>Belinda Hansen, Principal Policy Analyst, Auckland Council</a:t>
            </a:r>
          </a:p>
          <a:p>
            <a:r>
              <a:rPr lang="en-US" dirty="0" smtClean="0"/>
              <a:t>Dave </a:t>
            </a:r>
            <a:r>
              <a:rPr lang="en-US" dirty="0" err="1" smtClean="0"/>
              <a:t>Hookway</a:t>
            </a:r>
            <a:r>
              <a:rPr lang="en-US" dirty="0" smtClean="0"/>
              <a:t>, Health Promotion Advisor, Northland DHB</a:t>
            </a:r>
          </a:p>
          <a:p>
            <a:r>
              <a:rPr lang="en-US" dirty="0" smtClean="0"/>
              <a:t>Sergeant Jim </a:t>
            </a:r>
            <a:r>
              <a:rPr lang="en-US" dirty="0" err="1" smtClean="0"/>
              <a:t>Kernohan</a:t>
            </a:r>
            <a:r>
              <a:rPr lang="en-US" dirty="0" smtClean="0"/>
              <a:t>, Alcohol Harm Reduction Officer, Waikato District, NZ Police</a:t>
            </a:r>
          </a:p>
          <a:p>
            <a:r>
              <a:rPr lang="en-US" dirty="0" smtClean="0"/>
              <a:t>Liz Davies, Policy and Planning Manager, Western Bay of Plenty District Council</a:t>
            </a:r>
            <a:endParaRPr lang="en-N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77604426-A03E-45FA-8133-0C254E279171}" type="slidenum">
              <a:rPr lang="en-NZ" smtClean="0"/>
              <a:pPr/>
              <a:t>‹#›</a:t>
            </a:fld>
            <a:endParaRPr lang="en-N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8FAFC550-C9F7-4145-9014-E0DC33D9C0E1}" type="slidenum">
              <a:rPr lang="en-NZ" smtClean="0"/>
              <a:pPr/>
              <a:t>‹#›</a:t>
            </a:fld>
            <a:endParaRPr lang="en-NZ"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8FAFC550-C9F7-4145-9014-E0DC33D9C0E1}" type="slidenum">
              <a:rPr lang="en-NZ" smtClean="0"/>
              <a:pPr/>
              <a:t>‹#›</a:t>
            </a:fld>
            <a:endParaRPr lang="en-NZ"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B0CAD7A6-FAD8-4B8A-B1ED-492BE82EF413}" type="slidenum">
              <a:rPr lang="en-NZ" smtClean="0"/>
              <a:pPr/>
              <a:t>‹#›</a:t>
            </a:fld>
            <a:endParaRPr lang="en-NZ"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860330-F376-4786-ACE2-504F580EA734}" type="slidenum">
              <a:rPr lang="en-NZ" smtClean="0"/>
              <a:pPr/>
              <a:t>‹#›</a:t>
            </a:fld>
            <a:endParaRPr lang="en-NZ"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680941-032E-44F0-8478-3966AE377A6B}" type="slidenum">
              <a:rPr lang="en-NZ" smtClean="0"/>
              <a:pPr/>
              <a:t>‹#›</a:t>
            </a:fld>
            <a:endParaRPr lang="en-NZ"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653E1E-2B2C-4031-9CBB-31CA24703AE8}" type="datetimeFigureOut">
              <a:rPr lang="en-NZ" smtClean="0"/>
              <a:pPr/>
              <a:t>13/07/2015</a:t>
            </a:fld>
            <a:endParaRPr lang="en-NZ"/>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NZ"/>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1BDCDC0-A208-4685-8F10-EE88C4E6D54C}" type="slidenum">
              <a:rPr lang="en-NZ" smtClean="0"/>
              <a:pPr/>
              <a:t>‹#›</a:t>
            </a:fld>
            <a:endParaRPr lang="en-N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050A768C-A40D-46A2-8A39-DE3D5F6C2CCC}" type="slidenum">
              <a:rPr lang="en-NZ" smtClean="0"/>
              <a:pPr/>
              <a:t>‹#›</a:t>
            </a:fld>
            <a:endParaRPr lang="en-NZ"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761678A5-3BEB-41B6-94D3-D4779D326563}" type="slidenum">
              <a:rPr lang="en-NZ" smtClean="0"/>
              <a:pPr/>
              <a:t>‹#›</a:t>
            </a:fld>
            <a:endParaRPr lang="en-N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1143000"/>
          </a:xfrm>
        </p:spPr>
        <p:txBody>
          <a:bodyPr/>
          <a:lstStyle>
            <a:lvl1pPr>
              <a:defRPr/>
            </a:lvl1pPr>
          </a:lstStyle>
          <a:p>
            <a:endParaRPr lang="en-NZ" dirty="0"/>
          </a:p>
        </p:txBody>
      </p:sp>
      <p:sp>
        <p:nvSpPr>
          <p:cNvPr id="3" name="Content Placeholder 2"/>
          <p:cNvSpPr>
            <a:spLocks noGrp="1"/>
          </p:cNvSpPr>
          <p:nvPr>
            <p:ph idx="1"/>
          </p:nvPr>
        </p:nvSpPr>
        <p:spPr>
          <a:xfrm>
            <a:off x="611560" y="1600200"/>
            <a:ext cx="8075240" cy="5257800"/>
          </a:xfrm>
        </p:spPr>
        <p:txBody>
          <a:bodyPr/>
          <a:lstStyle>
            <a:lvl1pPr>
              <a:buNone/>
              <a:defRPr baseline="0"/>
            </a:lvl1pPr>
            <a:lvl2pPr marL="182563" indent="-182563">
              <a:buClr>
                <a:schemeClr val="bg1"/>
              </a:buClr>
              <a:buNone/>
              <a:defRPr/>
            </a:lvl2pPr>
            <a:lvl3pPr marL="447675" indent="-265113">
              <a:defRPr/>
            </a:lvl3pPr>
            <a:lvl4pPr marL="712788" indent="-265113">
              <a:tabLst>
                <a:tab pos="447675" algn="l"/>
              </a:tabLst>
              <a:defRPr/>
            </a:lvl4pPr>
            <a:lvl5pPr marL="987425" indent="-274638">
              <a:buNone/>
              <a:defRPr/>
            </a:lvl5pPr>
          </a:lstStyle>
          <a:p>
            <a:pPr lvl="1"/>
            <a:endParaRPr lang="en-US" dirty="0" smtClean="0"/>
          </a:p>
          <a:p>
            <a:pPr lvl="4"/>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LAP</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LAP</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LAP</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LAP</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LAP</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9C8D6A-C287-4D31-9367-2871C0D335D9}" type="slidenum">
              <a:rPr lang="en-NZ" smtClean="0"/>
              <a:pPr/>
              <a:t>‹#›</a:t>
            </a:fld>
            <a:fld id="{8517DDD4-0259-467F-9250-F9FB2406EDB0}" type="slidenum">
              <a:rPr lang="en-NZ" smtClean="0"/>
              <a:pPr/>
              <a:t>‹#›</a:t>
            </a:fld>
            <a:endParaRPr lang="en-N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dirty="0"/>
          </a:p>
        </p:txBody>
      </p:sp>
      <p:sp>
        <p:nvSpPr>
          <p:cNvPr id="3" name="Text Placeholder 2"/>
          <p:cNvSpPr>
            <a:spLocks noGrp="1"/>
          </p:cNvSpPr>
          <p:nvPr>
            <p:ph type="body" idx="1"/>
          </p:nvPr>
        </p:nvSpPr>
        <p:spPr>
          <a:xfrm>
            <a:off x="251520" y="1600200"/>
            <a:ext cx="843528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8C27A2-5EFC-4B30-B7B9-149874095C09}" type="slidenum">
              <a:rPr lang="en-NZ" smtClean="0"/>
              <a:pPr/>
              <a:t>‹#›</a:t>
            </a:fld>
            <a:endParaRPr lang="en-N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 id="2147483664" r:id="rId6"/>
    <p:sldLayoutId id="2147483665" r:id="rId7"/>
    <p:sldLayoutId id="2147483666" r:id="rId8"/>
    <p:sldLayoutId id="2147483651" r:id="rId9"/>
    <p:sldLayoutId id="2147483652" r:id="rId10"/>
    <p:sldLayoutId id="2147483653" r:id="rId11"/>
    <p:sldLayoutId id="2147483663" r:id="rId12"/>
    <p:sldLayoutId id="2147483654" r:id="rId13"/>
    <p:sldLayoutId id="2147483655" r:id="rId14"/>
    <p:sldLayoutId id="2147483656" r:id="rId15"/>
    <p:sldLayoutId id="2147483657" r:id="rId16"/>
    <p:sldLayoutId id="2147483658" r:id="rId17"/>
    <p:sldLayoutId id="2147483659" r:id="rId18"/>
  </p:sldLayoutIdLst>
  <p:txStyles>
    <p:titleStyle>
      <a:lvl1pPr algn="l" defTabSz="914400" rtl="0" eaLnBrk="1" latinLnBrk="0" hangingPunct="1">
        <a:spcBef>
          <a:spcPct val="0"/>
        </a:spcBef>
        <a:buNone/>
        <a:defRPr sz="4500" b="1" kern="1200">
          <a:solidFill>
            <a:srgbClr val="00A2C5"/>
          </a:solidFill>
          <a:latin typeface="Arial" pitchFamily="34" charset="0"/>
          <a:ea typeface="+mj-ea"/>
          <a:cs typeface="Arial" pitchFamily="34" charset="0"/>
        </a:defRPr>
      </a:lvl1pPr>
    </p:titleStyle>
    <p:bodyStyle>
      <a:lvl1pPr marL="0" indent="0" algn="l" defTabSz="914400" rtl="0" eaLnBrk="1" latinLnBrk="0" hangingPunct="1">
        <a:spcBef>
          <a:spcPct val="20000"/>
        </a:spcBef>
        <a:buClr>
          <a:schemeClr val="bg1"/>
        </a:buClr>
        <a:buFont typeface="Arial" pitchFamily="34" charset="0"/>
        <a:buChar char="•"/>
        <a:defRPr sz="3200" b="1" kern="1200">
          <a:solidFill>
            <a:srgbClr val="00A2C5"/>
          </a:solidFill>
          <a:latin typeface="Arial" pitchFamily="34" charset="0"/>
          <a:ea typeface="+mn-ea"/>
          <a:cs typeface="Arial" pitchFamily="34" charset="0"/>
        </a:defRPr>
      </a:lvl1pPr>
      <a:lvl2pPr marL="742950" indent="-285750" algn="l" defTabSz="914400" rtl="0" eaLnBrk="1" latinLnBrk="0" hangingPunct="1">
        <a:spcBef>
          <a:spcPct val="20000"/>
        </a:spcBef>
        <a:buClr>
          <a:srgbClr val="00A2C5"/>
        </a:buClr>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00A2C5"/>
        </a:buClr>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00A2C5"/>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00A2C5"/>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t>Local Alcohol Policies</a:t>
            </a:r>
            <a:br>
              <a:rPr lang="en-NZ" dirty="0" smtClean="0"/>
            </a:br>
            <a:r>
              <a:rPr lang="en-NZ" dirty="0" smtClean="0"/>
              <a:t>What have we learned so far?</a:t>
            </a:r>
            <a:endParaRPr lang="en-NZ" dirty="0"/>
          </a:p>
        </p:txBody>
      </p:sp>
      <p:sp>
        <p:nvSpPr>
          <p:cNvPr id="3" name="Subtitle 2"/>
          <p:cNvSpPr>
            <a:spLocks noGrp="1"/>
          </p:cNvSpPr>
          <p:nvPr>
            <p:ph type="subTitle" idx="1"/>
          </p:nvPr>
        </p:nvSpPr>
        <p:spPr>
          <a:xfrm>
            <a:off x="755576" y="2825552"/>
            <a:ext cx="7704856" cy="4032448"/>
          </a:xfrm>
        </p:spPr>
        <p:txBody>
          <a:bodyPr/>
          <a:lstStyle/>
          <a:p>
            <a:endParaRPr lang="en-NZ" dirty="0" smtClean="0"/>
          </a:p>
          <a:p>
            <a:endParaRPr lang="en-NZ" dirty="0" smtClean="0"/>
          </a:p>
          <a:p>
            <a:r>
              <a:rPr lang="en-NZ" dirty="0" smtClean="0"/>
              <a:t>Graham </a:t>
            </a:r>
            <a:r>
              <a:rPr lang="en-NZ" dirty="0" err="1" smtClean="0"/>
              <a:t>Caradus</a:t>
            </a:r>
            <a:r>
              <a:rPr lang="en-NZ" dirty="0" smtClean="0"/>
              <a:t> (Environmental Health Coordinator, Tasman District Council)</a:t>
            </a:r>
          </a:p>
          <a:p>
            <a:r>
              <a:rPr lang="en-US" dirty="0" smtClean="0"/>
              <a:t>Amy Robinson (Health Promotion Advisor, Alcohol </a:t>
            </a:r>
            <a:r>
              <a:rPr lang="en-US" dirty="0" err="1" smtClean="0"/>
              <a:t>Healthwatch</a:t>
            </a:r>
            <a:r>
              <a:rPr lang="en-US" dirty="0" smtClean="0"/>
              <a:t>)</a:t>
            </a:r>
            <a:endParaRPr lang="en-NZ" dirty="0" smtClean="0"/>
          </a:p>
          <a:p>
            <a:r>
              <a:rPr lang="en-US" dirty="0" smtClean="0"/>
              <a:t>Belinda Hansen (Principal Policy Analyst, Auckland Council)</a:t>
            </a:r>
          </a:p>
          <a:p>
            <a:r>
              <a:rPr lang="en-US" dirty="0" smtClean="0"/>
              <a:t>Dave </a:t>
            </a:r>
            <a:r>
              <a:rPr lang="en-US" dirty="0" err="1" smtClean="0"/>
              <a:t>Hookway</a:t>
            </a:r>
            <a:r>
              <a:rPr lang="en-US" dirty="0" smtClean="0"/>
              <a:t> (Health Promotion Advisor, Northland DHB)</a:t>
            </a:r>
          </a:p>
          <a:p>
            <a:r>
              <a:rPr lang="en-US" dirty="0" smtClean="0"/>
              <a:t>Liz Davies (Policy and Planning Manager, Western Bay of Plenty District Council)</a:t>
            </a:r>
          </a:p>
          <a:p>
            <a:r>
              <a:rPr lang="en-US" dirty="0" smtClean="0"/>
              <a:t>Sergeant Jim </a:t>
            </a:r>
            <a:r>
              <a:rPr lang="en-US" dirty="0" err="1" smtClean="0"/>
              <a:t>Kernohan</a:t>
            </a:r>
            <a:r>
              <a:rPr lang="en-US" dirty="0" smtClean="0"/>
              <a:t> (Alcohol Harm Prevention Officer, Waikato District, NZ Police)</a:t>
            </a:r>
            <a:endParaRPr lang="en-N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a:xfrm>
            <a:off x="611560" y="1700808"/>
            <a:ext cx="8075240" cy="5257800"/>
          </a:xfrm>
        </p:spPr>
        <p:txBody>
          <a:bodyPr/>
          <a:lstStyle/>
          <a:p>
            <a:pPr>
              <a:buNone/>
            </a:pPr>
            <a:endParaRPr lang="en-NZ" sz="4500" dirty="0" smtClean="0"/>
          </a:p>
          <a:p>
            <a:pPr>
              <a:buNone/>
            </a:pPr>
            <a:r>
              <a:rPr lang="en-NZ" sz="4500" dirty="0" smtClean="0"/>
              <a:t>The distinct roles of the Council and the District Licensing Committee</a:t>
            </a:r>
          </a:p>
          <a:p>
            <a:pPr lvl="1"/>
            <a:endParaRPr lang="en-NZ"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a:xfrm>
            <a:off x="611560" y="2636912"/>
            <a:ext cx="8075240" cy="5257800"/>
          </a:xfrm>
        </p:spPr>
        <p:txBody>
          <a:bodyPr/>
          <a:lstStyle/>
          <a:p>
            <a:pPr>
              <a:buNone/>
            </a:pPr>
            <a:r>
              <a:rPr lang="en-NZ" sz="4500" dirty="0" smtClean="0"/>
              <a:t>There is no obligation to have a LAP</a:t>
            </a:r>
          </a:p>
          <a:p>
            <a:pPr lvl="1"/>
            <a:endParaRPr lang="en-N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1858218"/>
          </a:xfrm>
        </p:spPr>
        <p:txBody>
          <a:bodyPr>
            <a:noAutofit/>
          </a:bodyPr>
          <a:lstStyle/>
          <a:p>
            <a:r>
              <a:rPr lang="en-NZ" dirty="0" smtClean="0"/>
              <a:t>The PLAP must be reasonable in the light of the object of the Act</a:t>
            </a:r>
            <a:endParaRPr lang="en-NZ" dirty="0"/>
          </a:p>
        </p:txBody>
      </p:sp>
      <p:sp>
        <p:nvSpPr>
          <p:cNvPr id="3" name="Content Placeholder 2"/>
          <p:cNvSpPr>
            <a:spLocks noGrp="1"/>
          </p:cNvSpPr>
          <p:nvPr>
            <p:ph idx="1"/>
          </p:nvPr>
        </p:nvSpPr>
        <p:spPr>
          <a:xfrm>
            <a:off x="611560" y="2348880"/>
            <a:ext cx="8075240" cy="5257800"/>
          </a:xfrm>
        </p:spPr>
        <p:txBody>
          <a:bodyPr>
            <a:normAutofit/>
          </a:bodyPr>
          <a:lstStyle/>
          <a:p>
            <a:endParaRPr lang="en-NZ" sz="1500" i="1" dirty="0" smtClean="0">
              <a:solidFill>
                <a:schemeClr val="tx1"/>
              </a:solidFill>
            </a:endParaRPr>
          </a:p>
          <a:p>
            <a:r>
              <a:rPr lang="en-NZ" sz="1600" i="1" dirty="0" smtClean="0">
                <a:solidFill>
                  <a:schemeClr val="tx1"/>
                </a:solidFill>
              </a:rPr>
              <a:t>“Accordingly, when preparing a PLAP, the territorial authority must consider what must be incorporated in the PLAP to achieve the object of the Act in its locality.</a:t>
            </a:r>
            <a:r>
              <a:rPr lang="en-NZ" sz="1600" i="1" baseline="30000" dirty="0" smtClean="0">
                <a:solidFill>
                  <a:schemeClr val="tx1"/>
                </a:solidFill>
              </a:rPr>
              <a:t> </a:t>
            </a:r>
            <a:r>
              <a:rPr lang="en-NZ" sz="1600" i="1" baseline="30000" dirty="0" smtClean="0">
                <a:solidFill>
                  <a:schemeClr val="tx1"/>
                </a:solidFill>
                <a:hlinkClick r:id="" action="ppaction://hlinkfile"/>
              </a:rPr>
              <a:t>[1]</a:t>
            </a:r>
            <a:r>
              <a:rPr lang="en-NZ" sz="1600" i="1" dirty="0" smtClean="0">
                <a:solidFill>
                  <a:schemeClr val="tx1"/>
                </a:solidFill>
              </a:rPr>
              <a:t>  If: </a:t>
            </a:r>
          </a:p>
          <a:p>
            <a:r>
              <a:rPr lang="en-NZ" sz="1600" i="1" dirty="0" smtClean="0">
                <a:solidFill>
                  <a:schemeClr val="tx1"/>
                </a:solidFill>
              </a:rPr>
              <a:t> </a:t>
            </a:r>
          </a:p>
          <a:p>
            <a:r>
              <a:rPr lang="en-NZ" sz="1600" i="1" dirty="0" smtClean="0">
                <a:solidFill>
                  <a:schemeClr val="tx1"/>
                </a:solidFill>
              </a:rPr>
              <a:t>(a) The proposed measures constitute a disproportionate or excessive response to the perceived problems; or </a:t>
            </a:r>
          </a:p>
          <a:p>
            <a:r>
              <a:rPr lang="en-NZ" sz="1600" i="1" dirty="0" smtClean="0">
                <a:solidFill>
                  <a:schemeClr val="tx1"/>
                </a:solidFill>
              </a:rPr>
              <a:t>(b) Its proposed measures are partial or unequal in their operation between license holders; or</a:t>
            </a:r>
          </a:p>
          <a:p>
            <a:r>
              <a:rPr lang="en-NZ" sz="1600" i="1" dirty="0" smtClean="0">
                <a:solidFill>
                  <a:schemeClr val="tx1"/>
                </a:solidFill>
              </a:rPr>
              <a:t>(c) An element of a PLAP is manifestly unjust or discloses bad faith; or</a:t>
            </a:r>
          </a:p>
          <a:p>
            <a:r>
              <a:rPr lang="en-NZ" sz="1600" i="1" dirty="0" smtClean="0">
                <a:solidFill>
                  <a:schemeClr val="tx1"/>
                </a:solidFill>
              </a:rPr>
              <a:t>(d) Is an oppressive or gratuitous [interference] with the rights of those affected; </a:t>
            </a:r>
          </a:p>
          <a:p>
            <a:r>
              <a:rPr lang="en-NZ" sz="1600" i="1" dirty="0" smtClean="0">
                <a:solidFill>
                  <a:schemeClr val="tx1"/>
                </a:solidFill>
              </a:rPr>
              <a:t> </a:t>
            </a:r>
          </a:p>
          <a:p>
            <a:r>
              <a:rPr lang="en-NZ" sz="1600" i="1" dirty="0" smtClean="0">
                <a:solidFill>
                  <a:schemeClr val="tx1"/>
                </a:solidFill>
              </a:rPr>
              <a:t>Then it is likely that the new measures will be unreasonable in the light of the object of the Act.” </a:t>
            </a:r>
          </a:p>
          <a:p>
            <a:r>
              <a:rPr lang="en-US" sz="1400" i="1" baseline="30000" dirty="0" smtClean="0">
                <a:solidFill>
                  <a:schemeClr val="tx1"/>
                </a:solidFill>
                <a:hlinkClick r:id="" action="ppaction://hlinkfile"/>
              </a:rPr>
              <a:t>[1]</a:t>
            </a:r>
            <a:r>
              <a:rPr lang="en-US" sz="2500" i="1" dirty="0" smtClean="0">
                <a:solidFill>
                  <a:schemeClr val="tx1"/>
                </a:solidFill>
              </a:rPr>
              <a:t> </a:t>
            </a:r>
            <a:r>
              <a:rPr lang="en-US" sz="900" i="1" u="sng" dirty="0" smtClean="0">
                <a:solidFill>
                  <a:schemeClr val="tx1"/>
                </a:solidFill>
              </a:rPr>
              <a:t>B &amp; M Entertainment &amp; </a:t>
            </a:r>
            <a:r>
              <a:rPr lang="en-US" sz="900" i="1" u="sng" dirty="0" err="1" smtClean="0">
                <a:solidFill>
                  <a:schemeClr val="tx1"/>
                </a:solidFill>
              </a:rPr>
              <a:t>Anors</a:t>
            </a:r>
            <a:r>
              <a:rPr lang="en-US" sz="900" i="1" u="sng" dirty="0" smtClean="0">
                <a:solidFill>
                  <a:schemeClr val="tx1"/>
                </a:solidFill>
              </a:rPr>
              <a:t> v Wellington City Council [2015] NZARLA PH-21-28, para [19</a:t>
            </a:r>
            <a:r>
              <a:rPr lang="en-US" sz="900" u="sng" dirty="0" smtClean="0"/>
              <a:t>]</a:t>
            </a:r>
            <a:endParaRPr lang="en-NZ" sz="9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NZ" dirty="0"/>
          </a:p>
        </p:txBody>
      </p:sp>
      <p:sp>
        <p:nvSpPr>
          <p:cNvPr id="4" name="Content Placeholder 3"/>
          <p:cNvSpPr>
            <a:spLocks noGrp="1"/>
          </p:cNvSpPr>
          <p:nvPr>
            <p:ph idx="1"/>
          </p:nvPr>
        </p:nvSpPr>
        <p:spPr>
          <a:xfrm>
            <a:off x="611560" y="1988840"/>
            <a:ext cx="8075240" cy="5257800"/>
          </a:xfrm>
        </p:spPr>
        <p:txBody>
          <a:bodyPr>
            <a:normAutofit/>
          </a:bodyPr>
          <a:lstStyle/>
          <a:p>
            <a:r>
              <a:rPr lang="en-US" sz="4500" dirty="0" smtClean="0"/>
              <a:t>A precautionary approach may be used (provided it is evidentially based)</a:t>
            </a:r>
            <a:endParaRPr lang="en-NZ" sz="45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a:xfrm>
            <a:off x="611560" y="1700808"/>
            <a:ext cx="8075240" cy="5257800"/>
          </a:xfrm>
        </p:spPr>
        <p:txBody>
          <a:bodyPr/>
          <a:lstStyle/>
          <a:p>
            <a:pPr>
              <a:buNone/>
            </a:pPr>
            <a:endParaRPr lang="en-NZ" sz="4500" dirty="0" smtClean="0"/>
          </a:p>
          <a:p>
            <a:pPr>
              <a:buNone/>
            </a:pPr>
            <a:r>
              <a:rPr lang="en-NZ" sz="4500" dirty="0" smtClean="0"/>
              <a:t>Elements of the LAP must not be outside the ambit of the Act</a:t>
            </a:r>
          </a:p>
          <a:p>
            <a:pPr lvl="1"/>
            <a:endParaRPr lang="en-NZ"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1858218"/>
          </a:xfrm>
        </p:spPr>
        <p:txBody>
          <a:bodyPr>
            <a:noAutofit/>
          </a:bodyPr>
          <a:lstStyle/>
          <a:p>
            <a:r>
              <a:rPr lang="en-NZ" dirty="0" smtClean="0"/>
              <a:t>Keep it short</a:t>
            </a:r>
            <a:endParaRPr lang="en-NZ" dirty="0"/>
          </a:p>
        </p:txBody>
      </p:sp>
      <p:sp>
        <p:nvSpPr>
          <p:cNvPr id="3" name="Content Placeholder 2"/>
          <p:cNvSpPr>
            <a:spLocks noGrp="1"/>
          </p:cNvSpPr>
          <p:nvPr>
            <p:ph idx="1"/>
          </p:nvPr>
        </p:nvSpPr>
        <p:spPr>
          <a:xfrm>
            <a:off x="611560" y="2708920"/>
            <a:ext cx="8075240" cy="5257800"/>
          </a:xfrm>
        </p:spPr>
        <p:txBody>
          <a:bodyPr>
            <a:normAutofit/>
          </a:bodyPr>
          <a:lstStyle/>
          <a:p>
            <a:endParaRPr lang="en-NZ" sz="1500" i="1" dirty="0" smtClean="0">
              <a:solidFill>
                <a:schemeClr val="tx1"/>
              </a:solidFill>
            </a:endParaRPr>
          </a:p>
          <a:p>
            <a:r>
              <a:rPr lang="en-US" sz="1600" i="1" dirty="0" smtClean="0">
                <a:solidFill>
                  <a:schemeClr val="tx1"/>
                </a:solidFill>
              </a:rPr>
              <a:t>In the Wellington decision ARLA noted that:</a:t>
            </a:r>
          </a:p>
          <a:p>
            <a:endParaRPr lang="en-NZ" sz="1600" i="1" dirty="0" smtClean="0">
              <a:solidFill>
                <a:schemeClr val="tx1"/>
              </a:solidFill>
            </a:endParaRPr>
          </a:p>
          <a:p>
            <a:r>
              <a:rPr lang="en-NZ" sz="1600" i="1" dirty="0" smtClean="0">
                <a:solidFill>
                  <a:schemeClr val="tx1"/>
                </a:solidFill>
              </a:rPr>
              <a:t>“… it is clear that a LAP is intended to be a relatively short and clear expression of the policies … There is no need for it to contain any matters extraneous to licensing and, indeed, to do so may contravene s. 77 of the Act. It needs to be the sort of document that any member of the industry or any regulator can pick up and immediately discover the policy … applicable to a particular situation.”</a:t>
            </a:r>
            <a:endParaRPr lang="en-NZ" sz="900" i="1" dirty="0" smtClean="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a:xfrm>
            <a:off x="611560" y="1700808"/>
            <a:ext cx="8075240" cy="5257800"/>
          </a:xfrm>
        </p:spPr>
        <p:txBody>
          <a:bodyPr/>
          <a:lstStyle/>
          <a:p>
            <a:pPr>
              <a:buNone/>
            </a:pPr>
            <a:endParaRPr lang="en-NZ" sz="4500" dirty="0" smtClean="0"/>
          </a:p>
          <a:p>
            <a:pPr>
              <a:buNone/>
            </a:pPr>
            <a:r>
              <a:rPr lang="en-NZ" sz="4500" dirty="0" smtClean="0"/>
              <a:t>Provide Reasons</a:t>
            </a:r>
          </a:p>
          <a:p>
            <a:pPr lvl="1"/>
            <a:endParaRPr lang="en-NZ"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1858218"/>
          </a:xfrm>
        </p:spPr>
        <p:txBody>
          <a:bodyPr>
            <a:noAutofit/>
          </a:bodyPr>
          <a:lstStyle/>
          <a:p>
            <a:r>
              <a:rPr lang="en-NZ" dirty="0" smtClean="0"/>
              <a:t>Keep evidence locally focused</a:t>
            </a:r>
            <a:endParaRPr lang="en-NZ" dirty="0"/>
          </a:p>
        </p:txBody>
      </p:sp>
      <p:sp>
        <p:nvSpPr>
          <p:cNvPr id="3" name="Content Placeholder 2"/>
          <p:cNvSpPr>
            <a:spLocks noGrp="1"/>
          </p:cNvSpPr>
          <p:nvPr>
            <p:ph idx="1"/>
          </p:nvPr>
        </p:nvSpPr>
        <p:spPr>
          <a:xfrm>
            <a:off x="611560" y="2924944"/>
            <a:ext cx="8075240" cy="5257800"/>
          </a:xfrm>
        </p:spPr>
        <p:txBody>
          <a:bodyPr>
            <a:normAutofit/>
          </a:bodyPr>
          <a:lstStyle/>
          <a:p>
            <a:endParaRPr lang="en-NZ" sz="1500" i="1" dirty="0" smtClean="0">
              <a:solidFill>
                <a:schemeClr val="tx1"/>
              </a:solidFill>
            </a:endParaRPr>
          </a:p>
          <a:p>
            <a:r>
              <a:rPr lang="en-NZ" sz="1600" dirty="0" smtClean="0">
                <a:solidFill>
                  <a:schemeClr val="tx1"/>
                </a:solidFill>
              </a:rPr>
              <a:t>A LAP: </a:t>
            </a:r>
          </a:p>
          <a:p>
            <a:r>
              <a:rPr lang="en-NZ" sz="1600" i="1" dirty="0" smtClean="0">
                <a:solidFill>
                  <a:schemeClr val="tx1"/>
                </a:solidFill>
              </a:rPr>
              <a:t>“is not a national policy and evidence of national characteristics will seldom be of value except to provide a background for evidence of local issues. It is a local policy prepared by local people who know and understand the local problems in their locality.”</a:t>
            </a:r>
            <a:r>
              <a:rPr lang="en-NZ" sz="1600" i="1" baseline="30000" dirty="0" smtClean="0">
                <a:solidFill>
                  <a:schemeClr val="tx1"/>
                </a:solidFill>
              </a:rPr>
              <a:t> </a:t>
            </a:r>
            <a:r>
              <a:rPr lang="en-NZ" sz="1600" i="1" dirty="0" smtClean="0">
                <a:solidFill>
                  <a:schemeClr val="tx1"/>
                </a:solidFill>
              </a:rPr>
              <a:t>… evidence of research undertaken in other countries or even on a national basis in New Zealand, is unlikely to be of assistance … What is of assistance is what happens in the relevant district. The national or international research evidence needs to have a connection with what occurs in the district … it is the local issues that are relevant.”</a:t>
            </a:r>
            <a:r>
              <a:rPr lang="en-NZ" sz="1600" i="1" baseline="30000" dirty="0" smtClean="0">
                <a:solidFill>
                  <a:schemeClr val="tx1"/>
                </a:solidFill>
              </a:rPr>
              <a:t> </a:t>
            </a:r>
          </a:p>
          <a:p>
            <a:endParaRPr lang="en-US" sz="1600" i="1" baseline="30000" dirty="0" smtClean="0">
              <a:solidFill>
                <a:schemeClr val="tx1"/>
              </a:solidFill>
            </a:endParaRPr>
          </a:p>
          <a:p>
            <a:r>
              <a:rPr lang="en-US" sz="1600" i="1" baseline="30000" dirty="0" smtClean="0">
                <a:solidFill>
                  <a:schemeClr val="tx1"/>
                </a:solidFill>
              </a:rPr>
              <a:t>Wellington and Tasman Decisions</a:t>
            </a:r>
            <a:endParaRPr lang="en-NZ" sz="900" i="1" dirty="0"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1858218"/>
          </a:xfrm>
        </p:spPr>
        <p:txBody>
          <a:bodyPr>
            <a:noAutofit/>
          </a:bodyPr>
          <a:lstStyle/>
          <a:p>
            <a:r>
              <a:rPr lang="en-NZ" dirty="0" smtClean="0"/>
              <a:t>Trading hours</a:t>
            </a:r>
            <a:endParaRPr lang="en-NZ" dirty="0"/>
          </a:p>
        </p:txBody>
      </p:sp>
      <p:sp>
        <p:nvSpPr>
          <p:cNvPr id="3" name="Content Placeholder 2"/>
          <p:cNvSpPr>
            <a:spLocks noGrp="1"/>
          </p:cNvSpPr>
          <p:nvPr>
            <p:ph idx="1"/>
          </p:nvPr>
        </p:nvSpPr>
        <p:spPr>
          <a:xfrm>
            <a:off x="611560" y="2348880"/>
            <a:ext cx="8075240" cy="5257800"/>
          </a:xfrm>
        </p:spPr>
        <p:txBody>
          <a:bodyPr>
            <a:normAutofit/>
          </a:bodyPr>
          <a:lstStyle/>
          <a:p>
            <a:endParaRPr lang="en-NZ" sz="1500" i="1" dirty="0" smtClean="0">
              <a:solidFill>
                <a:schemeClr val="tx1"/>
              </a:solidFill>
            </a:endParaRPr>
          </a:p>
          <a:p>
            <a:r>
              <a:rPr lang="en-NZ" sz="1600" i="1" dirty="0" smtClean="0">
                <a:solidFill>
                  <a:schemeClr val="tx1"/>
                </a:solidFill>
              </a:rPr>
              <a:t>“…accurate interpretation in the context of s.43 is that the default hours are by the statute itself deemed to be reasonable; as default maximum hours. The Authority is not convinced that this constitutes a presumption. Rather in the absence of a LAP with its own local considerations, the default hours are reasonable. They provide a useful guide or starting point as to those maximum hours that are reasonable in light of the object of the Act.”</a:t>
            </a:r>
            <a:r>
              <a:rPr lang="en-NZ" sz="1600" i="1" baseline="30000" dirty="0" smtClean="0">
                <a:solidFill>
                  <a:schemeClr val="tx1"/>
                </a:solidFill>
              </a:rPr>
              <a:t> </a:t>
            </a:r>
          </a:p>
          <a:p>
            <a:r>
              <a:rPr lang="en-NZ" sz="1600" i="1" dirty="0" smtClean="0">
                <a:solidFill>
                  <a:schemeClr val="tx1"/>
                </a:solidFill>
              </a:rPr>
              <a:t>“In many cases (such as in Tasman) there are no on-licences exercising hours as extensive as the default hours. In such a situation, as was done in the Tasman decision, the existing trading hours (as distinct from licensed hours) applying in the district will prove a starting point.”</a:t>
            </a:r>
            <a:endParaRPr lang="en-NZ" sz="1600" i="1"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PA 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HPA Powerpoint</Template>
  <TotalTime>101</TotalTime>
  <Words>913</Words>
  <Application>Microsoft Office PowerPoint</Application>
  <PresentationFormat>On-screen Show (4:3)</PresentationFormat>
  <Paragraphs>55</Paragraphs>
  <Slides>10</Slides>
  <Notes>6</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HPA Powerpoint</vt:lpstr>
      <vt:lpstr>Local Alcohol Policies What have we learned so far?</vt:lpstr>
      <vt:lpstr>Slide 2</vt:lpstr>
      <vt:lpstr>The PLAP must be reasonable in the light of the object of the Act</vt:lpstr>
      <vt:lpstr>Slide 4</vt:lpstr>
      <vt:lpstr>Slide 5</vt:lpstr>
      <vt:lpstr>Keep it short</vt:lpstr>
      <vt:lpstr>Slide 7</vt:lpstr>
      <vt:lpstr>Keep evidence locally focused</vt:lpstr>
      <vt:lpstr>Trading hours</vt:lpstr>
      <vt:lpstr>Slide 10</vt:lpstr>
    </vt:vector>
  </TitlesOfParts>
  <Company>HPA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CathyB</dc:creator>
  <cp:lastModifiedBy>CathyB</cp:lastModifiedBy>
  <cp:revision>14</cp:revision>
  <dcterms:created xsi:type="dcterms:W3CDTF">2015-03-05T22:50:30Z</dcterms:created>
  <dcterms:modified xsi:type="dcterms:W3CDTF">2015-07-13T01:50:07Z</dcterms:modified>
</cp:coreProperties>
</file>