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8" r:id="rId2"/>
    <p:sldId id="282" r:id="rId3"/>
    <p:sldId id="338" r:id="rId4"/>
    <p:sldId id="339" r:id="rId5"/>
    <p:sldId id="331" r:id="rId6"/>
    <p:sldId id="332" r:id="rId7"/>
    <p:sldId id="335" r:id="rId8"/>
    <p:sldId id="333" r:id="rId9"/>
    <p:sldId id="334" r:id="rId10"/>
    <p:sldId id="340" r:id="rId11"/>
    <p:sldId id="337" r:id="rId12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7C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5" autoAdjust="0"/>
    <p:restoredTop sz="72727" autoAdjust="0"/>
  </p:normalViewPr>
  <p:slideViewPr>
    <p:cSldViewPr snapToGrid="0">
      <p:cViewPr>
        <p:scale>
          <a:sx n="75" d="100"/>
          <a:sy n="75" d="100"/>
        </p:scale>
        <p:origin x="-2700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2E4071D-6E30-486D-B988-CDF340973FA2}" type="datetimeFigureOut">
              <a:rPr lang="en-NZ"/>
              <a:pPr>
                <a:defRPr/>
              </a:pPr>
              <a:t>6/07/2015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12065C1-B8E8-47E5-85C3-4A3E19E9E85F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2195034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97839CE-DE19-49D5-8C9B-2E941665BF91}" type="datetimeFigureOut">
              <a:rPr lang="en-NZ"/>
              <a:pPr>
                <a:defRPr/>
              </a:pPr>
              <a:t>6/07/2015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NZ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NZ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8199F74-5494-4A59-B5BC-23787D8B0D5D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712122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N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199F74-5494-4A59-B5BC-23787D8B0D5D}" type="slidenum">
              <a:rPr lang="en-NZ" smtClean="0"/>
              <a:pPr>
                <a:defRPr/>
              </a:pPr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1539620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199F74-5494-4A59-B5BC-23787D8B0D5D}" type="slidenum">
              <a:rPr lang="en-NZ" smtClean="0"/>
              <a:pPr>
                <a:defRPr/>
              </a:pPr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3239624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+mj-lt"/>
              <a:buNone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199F74-5494-4A59-B5BC-23787D8B0D5D}" type="slidenum">
              <a:rPr lang="en-NZ" smtClean="0"/>
              <a:pPr>
                <a:defRPr/>
              </a:pPr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465211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199F74-5494-4A59-B5BC-23787D8B0D5D}" type="slidenum">
              <a:rPr lang="en-NZ" smtClean="0"/>
              <a:pPr>
                <a:defRPr/>
              </a:pPr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538197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6300788" y="5013325"/>
            <a:ext cx="2663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 smtClean="0"/>
          </a:p>
        </p:txBody>
      </p:sp>
      <p:grpSp>
        <p:nvGrpSpPr>
          <p:cNvPr id="5" name="Group 19"/>
          <p:cNvGrpSpPr>
            <a:grpSpLocks/>
          </p:cNvGrpSpPr>
          <p:nvPr userDrawn="1"/>
        </p:nvGrpSpPr>
        <p:grpSpPr bwMode="auto">
          <a:xfrm>
            <a:off x="0" y="5351463"/>
            <a:ext cx="9144000" cy="1196975"/>
            <a:chOff x="0" y="272"/>
            <a:chExt cx="5760" cy="754"/>
          </a:xfrm>
        </p:grpSpPr>
        <p:pic>
          <p:nvPicPr>
            <p:cNvPr id="6" name="Picture 12" descr="Logo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00"/>
              <a:ext cx="3918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7" descr="ARPHS Updated Logo SEPT2013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" y="272"/>
              <a:ext cx="1837" cy="7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47F62-6F69-4E25-AF0F-A91BF2CEB5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48657627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272DF-6F85-4807-BA45-E2ADCC6A7F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92065183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07BD0-A285-485E-B420-723F433DCF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16981244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CACEB-9275-4747-AB79-5D87A04BAB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37253813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26A7C-B55D-4C15-8EA3-79238C38CD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53370620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B6ADD-8244-428A-A9FB-A6310D3EEB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78485015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BD196-33BE-4310-8D27-13273AA0DD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98802513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48848-EE3E-4FF6-A2EA-4E27E6C77F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74212264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0FAB8-F0CD-40C7-BA6C-F480E40C17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11542210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B1CE8-2C15-49D7-907A-3EE342B3AC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12394473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815C3-74A4-4745-A25B-5A99D2AFB5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50869979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08EC1856-403D-4787-90DD-C6B2B9EE69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ransition spd="med"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 txBox="1">
            <a:spLocks noChangeArrowheads="1"/>
          </p:cNvSpPr>
          <p:nvPr/>
        </p:nvSpPr>
        <p:spPr bwMode="auto">
          <a:xfrm>
            <a:off x="558799" y="660400"/>
            <a:ext cx="8170863" cy="193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NZ" sz="4400" dirty="0" smtClean="0"/>
              <a:t>SASAA 2012: What's </a:t>
            </a:r>
            <a:r>
              <a:rPr lang="en-NZ" sz="4400" dirty="0"/>
              <a:t>working, challenges with implementation</a:t>
            </a:r>
            <a:endParaRPr lang="en-US" altLang="en-US" sz="4400" dirty="0">
              <a:solidFill>
                <a:schemeClr val="tx2"/>
              </a:solidFill>
            </a:endParaRPr>
          </a:p>
        </p:txBody>
      </p:sp>
      <p:sp>
        <p:nvSpPr>
          <p:cNvPr id="3075" name="Rectangle 6"/>
          <p:cNvSpPr txBox="1">
            <a:spLocks noChangeArrowheads="1"/>
          </p:cNvSpPr>
          <p:nvPr/>
        </p:nvSpPr>
        <p:spPr bwMode="auto">
          <a:xfrm>
            <a:off x="3275013" y="2978150"/>
            <a:ext cx="545465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dirty="0" smtClean="0">
                <a:solidFill>
                  <a:schemeClr val="bg2"/>
                </a:solidFill>
              </a:rPr>
              <a:t>Dr </a:t>
            </a:r>
            <a:r>
              <a:rPr lang="en-US" altLang="en-US" sz="2400" dirty="0">
                <a:solidFill>
                  <a:schemeClr val="bg2"/>
                </a:solidFill>
              </a:rPr>
              <a:t>Richard Hoskins</a:t>
            </a:r>
          </a:p>
          <a:p>
            <a:pPr eaLnBrk="1" hangingPunct="1">
              <a:buFontTx/>
              <a:buNone/>
            </a:pPr>
            <a:r>
              <a:rPr lang="en-US" altLang="en-US" sz="2400" dirty="0" smtClean="0">
                <a:solidFill>
                  <a:schemeClr val="bg2"/>
                </a:solidFill>
              </a:rPr>
              <a:t>Medical Officer of Health and Public </a:t>
            </a:r>
            <a:r>
              <a:rPr lang="en-US" altLang="en-US" sz="2400" dirty="0">
                <a:solidFill>
                  <a:schemeClr val="bg2"/>
                </a:solidFill>
              </a:rPr>
              <a:t>Health Medicine Specialists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priorities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1900"/>
            <a:ext cx="8229600" cy="4894263"/>
          </a:xfrm>
        </p:spPr>
        <p:txBody>
          <a:bodyPr/>
          <a:lstStyle/>
          <a:p>
            <a:pPr marL="0" indent="0">
              <a:buNone/>
            </a:pPr>
            <a:r>
              <a:rPr lang="en-NZ" sz="2400" i="1" dirty="0" smtClean="0"/>
              <a:t>“What </a:t>
            </a:r>
            <a:r>
              <a:rPr lang="en-NZ" sz="2400" i="1" dirty="0"/>
              <a:t>would be your top 3 priorities/ideas for the sector to improve outcomes, achieve better implementation and minimise </a:t>
            </a:r>
            <a:r>
              <a:rPr lang="en-NZ" sz="2400" i="1" dirty="0" smtClean="0"/>
              <a:t>harm”</a:t>
            </a:r>
          </a:p>
          <a:p>
            <a:r>
              <a:rPr lang="en-US" sz="2400" dirty="0" smtClean="0"/>
              <a:t>Outcomes and harm: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Address the leadership deficit in SASSA:</a:t>
            </a:r>
          </a:p>
          <a:p>
            <a:pPr marL="1314450" lvl="2" indent="-457200">
              <a:buFont typeface="+mj-lt"/>
              <a:buAutoNum type="romanLcPeriod"/>
            </a:pPr>
            <a:r>
              <a:rPr lang="en-US" sz="1600" dirty="0" smtClean="0"/>
              <a:t>Implement minimum prices </a:t>
            </a:r>
          </a:p>
          <a:p>
            <a:pPr marL="1314450" lvl="2" indent="-457200">
              <a:buFont typeface="+mj-lt"/>
              <a:buAutoNum type="romanLcPeriod"/>
            </a:pPr>
            <a:r>
              <a:rPr lang="en-US" sz="1600" dirty="0" smtClean="0"/>
              <a:t>Raise purchase age </a:t>
            </a:r>
          </a:p>
          <a:p>
            <a:pPr marL="1314450" lvl="2" indent="-457200">
              <a:buFont typeface="+mj-lt"/>
              <a:buAutoNum type="romanLcPeriod"/>
            </a:pPr>
            <a:r>
              <a:rPr lang="en-US" sz="1600" dirty="0" smtClean="0"/>
              <a:t>Restrict marketing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/>
              <a:t>Achieve better implementation of current SASAA (only really addresses “reduce access” issue):</a:t>
            </a:r>
            <a:endParaRPr lang="en-US" sz="2400" dirty="0" smtClean="0"/>
          </a:p>
          <a:p>
            <a:pPr marL="1314450" lvl="2" indent="-457200">
              <a:buFont typeface="+mj-lt"/>
              <a:buAutoNum type="romanLcPeriod"/>
            </a:pPr>
            <a:r>
              <a:rPr lang="en-US" sz="1600" dirty="0" smtClean="0"/>
              <a:t>Define role of MOH and how DLC/ARLA are to appraise their evidence</a:t>
            </a:r>
          </a:p>
          <a:p>
            <a:pPr marL="1314450" lvl="2" indent="-457200">
              <a:buFont typeface="+mj-lt"/>
              <a:buAutoNum type="romanLcPeriod"/>
            </a:pPr>
            <a:r>
              <a:rPr lang="en-US" sz="1600" dirty="0" smtClean="0"/>
              <a:t>Remove “local evidence (only)” barrier in </a:t>
            </a:r>
            <a:r>
              <a:rPr lang="en-US" sz="1600" smtClean="0"/>
              <a:t>decision making</a:t>
            </a:r>
            <a:endParaRPr lang="en-US" sz="1600" dirty="0" smtClean="0"/>
          </a:p>
          <a:p>
            <a:pPr marL="1314450" lvl="2" indent="-457200">
              <a:buFont typeface="+mj-lt"/>
              <a:buAutoNum type="romanLcPeriod"/>
            </a:pPr>
            <a:r>
              <a:rPr lang="en-US" sz="1600" dirty="0" smtClean="0"/>
              <a:t>Remove influence of those that profit from alcohol sale and supply</a:t>
            </a:r>
          </a:p>
          <a:p>
            <a:pPr marL="1314450" lvl="2" indent="-457200">
              <a:buFont typeface="+mj-lt"/>
              <a:buAutoNum type="romanLcPeriod"/>
            </a:pPr>
            <a:r>
              <a:rPr lang="en-US" sz="1600" dirty="0" smtClean="0"/>
              <a:t>Provide national leadership and resourcing separate from politics</a:t>
            </a: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xmlns="" val="3298089914"/>
      </p:ext>
    </p:extLst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summary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sz="2400" dirty="0" smtClean="0"/>
              <a:t>MOH are </a:t>
            </a:r>
            <a:r>
              <a:rPr lang="en-NZ" sz="2400" dirty="0"/>
              <a:t>written into </a:t>
            </a:r>
            <a:r>
              <a:rPr lang="en-NZ" sz="2400" dirty="0" smtClean="0"/>
              <a:t>SASAA </a:t>
            </a:r>
            <a:r>
              <a:rPr lang="en-NZ" sz="2400" dirty="0"/>
              <a:t>to support the harm minimisation </a:t>
            </a:r>
            <a:r>
              <a:rPr lang="en-NZ" sz="2400" dirty="0" smtClean="0"/>
              <a:t>object; unless </a:t>
            </a:r>
            <a:r>
              <a:rPr lang="en-NZ" sz="2400" dirty="0"/>
              <a:t>decision makers recognise the expertise of </a:t>
            </a:r>
            <a:r>
              <a:rPr lang="en-NZ" sz="2400" dirty="0" smtClean="0"/>
              <a:t>MOH little progress will be made on this </a:t>
            </a:r>
            <a:r>
              <a:rPr lang="en-NZ" sz="2400" smtClean="0"/>
              <a:t>object.</a:t>
            </a:r>
          </a:p>
          <a:p>
            <a:pPr marL="0" indent="0">
              <a:buNone/>
            </a:pPr>
            <a:endParaRPr lang="en-NZ" sz="2400" dirty="0"/>
          </a:p>
          <a:p>
            <a:r>
              <a:rPr lang="en-NZ" sz="2400" dirty="0"/>
              <a:t>MOH </a:t>
            </a:r>
            <a:r>
              <a:rPr lang="en-NZ" sz="2400" dirty="0" smtClean="0"/>
              <a:t>evidence and reports are explicit </a:t>
            </a:r>
            <a:r>
              <a:rPr lang="en-NZ" sz="2400" dirty="0"/>
              <a:t>levers to </a:t>
            </a:r>
            <a:r>
              <a:rPr lang="en-NZ" sz="2400" dirty="0" smtClean="0"/>
              <a:t>help achieve harm minimisation, particularly with regard to </a:t>
            </a:r>
          </a:p>
          <a:p>
            <a:pPr lvl="1"/>
            <a:r>
              <a:rPr lang="en-NZ" sz="2000" dirty="0" smtClean="0"/>
              <a:t>access provisions in </a:t>
            </a:r>
            <a:r>
              <a:rPr lang="en-NZ" sz="2000" dirty="0"/>
              <a:t>LAP’s </a:t>
            </a:r>
            <a:endParaRPr lang="en-NZ" sz="2000" dirty="0" smtClean="0"/>
          </a:p>
          <a:p>
            <a:pPr lvl="1"/>
            <a:r>
              <a:rPr lang="en-NZ" sz="2000" dirty="0" smtClean="0"/>
              <a:t>recommendations on licence applications</a:t>
            </a:r>
          </a:p>
          <a:p>
            <a:pPr lvl="1"/>
            <a:endParaRPr lang="en-NZ" sz="2000" dirty="0"/>
          </a:p>
          <a:p>
            <a:r>
              <a:rPr lang="en-NZ" sz="2400" dirty="0" smtClean="0"/>
              <a:t>MOH are expert public </a:t>
            </a:r>
            <a:r>
              <a:rPr lang="en-NZ" sz="2400" dirty="0"/>
              <a:t>health </a:t>
            </a:r>
            <a:r>
              <a:rPr lang="en-NZ" sz="2400" dirty="0" smtClean="0"/>
              <a:t>advisers, discounting our advice will hinder achievement of the object of SASAA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xmlns="" val="2380124056"/>
      </p:ext>
    </p:extLst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8199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002060"/>
                </a:solidFill>
              </a:rPr>
              <a:t>Role of Public Health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9900" y="3773123"/>
            <a:ext cx="8229600" cy="225937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NZ" altLang="en-US" sz="2400" dirty="0" smtClean="0"/>
              <a:t>ARPHS/MOH role: </a:t>
            </a:r>
          </a:p>
          <a:p>
            <a:pPr eaLnBrk="1" hangingPunct="1">
              <a:defRPr/>
            </a:pPr>
            <a:r>
              <a:rPr lang="en-US" sz="2000" dirty="0" smtClean="0"/>
              <a:t>Cover the region of the 3 </a:t>
            </a:r>
            <a:r>
              <a:rPr lang="en-US" sz="2000" dirty="0"/>
              <a:t>Auckland </a:t>
            </a:r>
            <a:r>
              <a:rPr lang="en-US" sz="2000" dirty="0" smtClean="0"/>
              <a:t>DHBs (essentially same as AC)</a:t>
            </a:r>
            <a:endParaRPr lang="en-US" sz="2000" dirty="0"/>
          </a:p>
          <a:p>
            <a:pPr eaLnBrk="1" hangingPunct="1">
              <a:defRPr/>
            </a:pPr>
            <a:r>
              <a:rPr lang="en-US" sz="2000" dirty="0" smtClean="0"/>
              <a:t>Alcohol </a:t>
            </a:r>
            <a:r>
              <a:rPr lang="en-US" sz="2000" dirty="0"/>
              <a:t>responsibilities through both SASAA and our contract with Ministry of </a:t>
            </a:r>
            <a:r>
              <a:rPr lang="en-US" sz="2000" dirty="0" smtClean="0"/>
              <a:t>Health</a:t>
            </a:r>
          </a:p>
          <a:p>
            <a:pPr eaLnBrk="1" hangingPunct="1">
              <a:defRPr/>
            </a:pPr>
            <a:r>
              <a:rPr lang="en-US" sz="2000" dirty="0" smtClean="0"/>
              <a:t>MOH are vocationally registered medical specialists, delegated by the Director General of Health</a:t>
            </a:r>
            <a:endParaRPr lang="en-US" altLang="en-US" sz="2000" dirty="0" smtClean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0000" y="1406436"/>
            <a:ext cx="2536826" cy="2040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850900" y="1457339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eaLnBrk="1" hangingPunct="1">
              <a:buFontTx/>
              <a:buNone/>
            </a:pPr>
            <a:r>
              <a:rPr lang="en-NZ" altLang="en-US" sz="2400" dirty="0"/>
              <a:t>Public health is defined as </a:t>
            </a:r>
            <a:r>
              <a:rPr lang="en-NZ" altLang="en-US" sz="2400" i="1" dirty="0"/>
              <a:t>“the art and science of preventing disease, prolonging life and promoting health through the organized efforts of society”.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of SASAA 2012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sz="2400" i="1" dirty="0" smtClean="0"/>
              <a:t>“Your </a:t>
            </a:r>
            <a:r>
              <a:rPr lang="en-NZ" sz="2400" i="1" dirty="0"/>
              <a:t>thoughts on the capacity of the SSAA 2012 and its potential to achieve the new Object and to deliver on government </a:t>
            </a:r>
            <a:r>
              <a:rPr lang="en-NZ" sz="2400" i="1" dirty="0" smtClean="0"/>
              <a:t>intentions”:</a:t>
            </a:r>
          </a:p>
          <a:p>
            <a:r>
              <a:rPr lang="en-US" sz="2400" dirty="0" smtClean="0"/>
              <a:t>Has potential for some gains around accessibility, but…</a:t>
            </a:r>
          </a:p>
          <a:p>
            <a:r>
              <a:rPr lang="en-US" sz="2400" dirty="0" smtClean="0"/>
              <a:t>Without addressing:</a:t>
            </a:r>
          </a:p>
          <a:p>
            <a:pPr lvl="1"/>
            <a:r>
              <a:rPr lang="en-US" sz="2000" dirty="0" smtClean="0"/>
              <a:t>minimum price</a:t>
            </a:r>
          </a:p>
          <a:p>
            <a:pPr lvl="1"/>
            <a:r>
              <a:rPr lang="en-US" sz="2000" dirty="0" smtClean="0"/>
              <a:t>marketing (incl. sponsorship)</a:t>
            </a:r>
          </a:p>
          <a:p>
            <a:pPr lvl="1"/>
            <a:r>
              <a:rPr lang="en-US" sz="2000" dirty="0" smtClean="0"/>
              <a:t>purchase age</a:t>
            </a:r>
          </a:p>
          <a:p>
            <a:pPr lvl="1"/>
            <a:r>
              <a:rPr lang="en-US" sz="2000" dirty="0" smtClean="0"/>
              <a:t>drink drive (separate Act) </a:t>
            </a:r>
          </a:p>
          <a:p>
            <a:pPr lvl="1"/>
            <a:r>
              <a:rPr lang="en-US" sz="2000" dirty="0" smtClean="0"/>
              <a:t>More on accessibility</a:t>
            </a:r>
            <a:endParaRPr lang="en-US" sz="2400" dirty="0" smtClean="0"/>
          </a:p>
          <a:p>
            <a:r>
              <a:rPr lang="en-US" sz="2400" dirty="0" smtClean="0"/>
              <a:t>It is insufficient to change our hazardous alcohol culture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xmlns="" val="2682999300"/>
      </p:ext>
    </p:extLst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Successes to date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4300"/>
            <a:ext cx="8229600" cy="4741863"/>
          </a:xfrm>
        </p:spPr>
        <p:txBody>
          <a:bodyPr/>
          <a:lstStyle/>
          <a:p>
            <a:pPr marL="0" indent="0">
              <a:buNone/>
            </a:pPr>
            <a:r>
              <a:rPr lang="en-US" sz="2800" i="1" dirty="0" smtClean="0"/>
              <a:t>“</a:t>
            </a:r>
            <a:r>
              <a:rPr lang="en-NZ" sz="2800" i="1" dirty="0"/>
              <a:t>What successes, positive impacts, and emerging best practice examples have you seen so far?</a:t>
            </a:r>
            <a:r>
              <a:rPr lang="en-US" sz="2800" i="1" dirty="0" smtClean="0"/>
              <a:t>”</a:t>
            </a:r>
          </a:p>
          <a:p>
            <a:pPr marL="0" indent="0">
              <a:buNone/>
            </a:pPr>
            <a:endParaRPr lang="en-US" sz="2800" i="1" dirty="0" smtClean="0"/>
          </a:p>
          <a:p>
            <a:r>
              <a:rPr lang="en-US" sz="2400" dirty="0" smtClean="0"/>
              <a:t>National maximum hours are having some impact (not enough, but some)</a:t>
            </a:r>
          </a:p>
          <a:p>
            <a:endParaRPr lang="en-US" sz="2400" dirty="0" smtClean="0"/>
          </a:p>
          <a:p>
            <a:r>
              <a:rPr lang="en-US" sz="2400" dirty="0" smtClean="0"/>
              <a:t>Communities are </a:t>
            </a:r>
            <a:r>
              <a:rPr lang="en-US" sz="2400" dirty="0" err="1" smtClean="0"/>
              <a:t>mobilising</a:t>
            </a:r>
            <a:r>
              <a:rPr lang="en-US" sz="2400" dirty="0" smtClean="0"/>
              <a:t> and expressing their views more frequently, eloquently, and forcefully…</a:t>
            </a:r>
          </a:p>
          <a:p>
            <a:endParaRPr lang="en-US" sz="2400" dirty="0" smtClean="0"/>
          </a:p>
          <a:p>
            <a:r>
              <a:rPr lang="en-US" sz="2400" dirty="0" smtClean="0"/>
              <a:t>MOH occasionally gets some desirable results (</a:t>
            </a:r>
            <a:r>
              <a:rPr lang="en-US" sz="2400" dirty="0" err="1" smtClean="0"/>
              <a:t>Elmgrove</a:t>
            </a:r>
            <a:r>
              <a:rPr lang="en-US" sz="2400" dirty="0" smtClean="0"/>
              <a:t> School Fundraiser, </a:t>
            </a:r>
            <a:r>
              <a:rPr lang="en-US" sz="2400" dirty="0" err="1" smtClean="0"/>
              <a:t>Masterton</a:t>
            </a:r>
            <a:r>
              <a:rPr lang="en-US" sz="2400" dirty="0" smtClean="0"/>
              <a:t> off </a:t>
            </a:r>
            <a:r>
              <a:rPr lang="en-US" sz="2400" dirty="0" err="1" smtClean="0"/>
              <a:t>licence</a:t>
            </a:r>
            <a:r>
              <a:rPr lang="en-US" sz="2400" dirty="0" smtClean="0"/>
              <a:t>, …)</a:t>
            </a:r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xmlns="" val="2025628324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and Limitations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4635500"/>
          </a:xfrm>
        </p:spPr>
        <p:txBody>
          <a:bodyPr/>
          <a:lstStyle/>
          <a:p>
            <a:pPr marL="0" indent="0">
              <a:buNone/>
            </a:pPr>
            <a:r>
              <a:rPr lang="en-US" sz="2800" i="1" dirty="0" smtClean="0"/>
              <a:t>“</a:t>
            </a:r>
            <a:r>
              <a:rPr lang="en-NZ" sz="2800" i="1" dirty="0"/>
              <a:t>What have been the key challenges/limitations during the first year of implementation and why do you think this?</a:t>
            </a:r>
            <a:r>
              <a:rPr lang="en-US" sz="2800" i="1" dirty="0" smtClean="0"/>
              <a:t>”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Role of MOH not clearly articulated/recognised: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2000" dirty="0" smtClean="0"/>
              <a:t>Harm minimisation is our expertise </a:t>
            </a:r>
          </a:p>
          <a:p>
            <a:pPr marL="914400" lvl="1" indent="-514350">
              <a:buFont typeface="+mj-lt"/>
              <a:buAutoNum type="alphaLcPeriod"/>
            </a:pPr>
            <a:r>
              <a:rPr lang="en-US" sz="2000" dirty="0" smtClean="0"/>
              <a:t>Different paradigms for evidence</a:t>
            </a:r>
          </a:p>
          <a:p>
            <a:pPr marL="1314450" lvl="2" indent="-514350">
              <a:buFont typeface="+mj-lt"/>
              <a:buAutoNum type="romanLcPeriod"/>
            </a:pPr>
            <a:r>
              <a:rPr lang="en-US" sz="1600" dirty="0" smtClean="0"/>
              <a:t>Medical research </a:t>
            </a:r>
            <a:r>
              <a:rPr lang="en-US" sz="1600" dirty="0" err="1" smtClean="0"/>
              <a:t>vs</a:t>
            </a:r>
            <a:r>
              <a:rPr lang="en-US" sz="1600" dirty="0" smtClean="0"/>
              <a:t> Local evidence</a:t>
            </a:r>
          </a:p>
          <a:p>
            <a:pPr marL="1314450" lvl="2" indent="-514350">
              <a:buFont typeface="+mj-lt"/>
              <a:buAutoNum type="romanLcPeriod"/>
            </a:pPr>
            <a:r>
              <a:rPr lang="en-US" sz="1600" dirty="0" smtClean="0"/>
              <a:t>Our ethical obligation</a:t>
            </a:r>
          </a:p>
          <a:p>
            <a:pPr marL="914400" lvl="1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MOH effectiveness in “Judicial” settings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xmlns="" val="854170296"/>
      </p:ext>
    </p:extLst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Harm Minimisation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739900"/>
            <a:ext cx="8216900" cy="4386263"/>
          </a:xfrm>
        </p:spPr>
        <p:txBody>
          <a:bodyPr/>
          <a:lstStyle/>
          <a:p>
            <a:r>
              <a:rPr lang="en-US" sz="2000" dirty="0" smtClean="0"/>
              <a:t>MOH role (inquire, report, be consulted) explicitly expanded and mandated in SASAA </a:t>
            </a:r>
            <a:r>
              <a:rPr lang="en-US" sz="2000" dirty="0" err="1" smtClean="0"/>
              <a:t>cf</a:t>
            </a:r>
            <a:r>
              <a:rPr lang="en-US" sz="2000" dirty="0" smtClean="0"/>
              <a:t> SOLA, and by delegation that or </a:t>
            </a:r>
            <a:r>
              <a:rPr lang="en-US" sz="2000" smtClean="0"/>
              <a:t>Compliance Officers</a:t>
            </a:r>
            <a:endParaRPr lang="en-US" sz="2000" dirty="0" smtClean="0"/>
          </a:p>
          <a:p>
            <a:r>
              <a:rPr lang="en-US" sz="2000" dirty="0" smtClean="0"/>
              <a:t>No substantive rationale given for that mandate in SASAA / </a:t>
            </a:r>
            <a:r>
              <a:rPr lang="en-US" sz="2000" dirty="0" err="1" smtClean="0"/>
              <a:t>leadup</a:t>
            </a:r>
            <a:endParaRPr lang="en-US" sz="2000" dirty="0" smtClean="0"/>
          </a:p>
          <a:p>
            <a:r>
              <a:rPr lang="en-US" sz="2000" dirty="0" smtClean="0"/>
              <a:t>MOH competence is public health medicine (improving and protecting the health of populations) including harm minimisation</a:t>
            </a:r>
          </a:p>
          <a:p>
            <a:r>
              <a:rPr lang="en-US" sz="2000" dirty="0" smtClean="0"/>
              <a:t>Harm minimisation is the objective of SASAA, so our conclusion is that MOH is to be “trusted informer to DLC/ARLA/Council on medical evidence”</a:t>
            </a:r>
          </a:p>
          <a:p>
            <a:endParaRPr lang="en-US" sz="2000" dirty="0" smtClean="0"/>
          </a:p>
          <a:p>
            <a:r>
              <a:rPr lang="en-US" sz="2000" dirty="0" smtClean="0"/>
              <a:t>Yet our expert advice often rejected at LC / ARLA, leaving us to wonder: </a:t>
            </a:r>
            <a:r>
              <a:rPr lang="en-US" sz="2000" b="1" dirty="0" smtClean="0"/>
              <a:t>“Why are we here?”</a:t>
            </a:r>
            <a:endParaRPr lang="en-NZ" sz="2000" b="1" dirty="0"/>
          </a:p>
        </p:txBody>
      </p:sp>
    </p:spTree>
    <p:extLst>
      <p:ext uri="{BB962C8B-B14F-4D97-AF65-F5344CB8AC3E}">
        <p14:creationId xmlns:p14="http://schemas.microsoft.com/office/powerpoint/2010/main" xmlns="" val="320769137"/>
      </p:ext>
    </p:extLst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Paradigms of “evidence”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MOH training </a:t>
            </a:r>
            <a:r>
              <a:rPr lang="en-US" sz="2800" dirty="0"/>
              <a:t>and skills are </a:t>
            </a:r>
            <a:r>
              <a:rPr lang="en-US" sz="2800" dirty="0" smtClean="0"/>
              <a:t>in applying the </a:t>
            </a:r>
            <a:r>
              <a:rPr lang="en-US" sz="2800" dirty="0"/>
              <a:t>best scientific evidence </a:t>
            </a:r>
            <a:r>
              <a:rPr lang="en-US" sz="2800" dirty="0" smtClean="0"/>
              <a:t>to improve public health, we </a:t>
            </a:r>
            <a:r>
              <a:rPr lang="en-US" sz="2800" dirty="0"/>
              <a:t>are professionally </a:t>
            </a:r>
            <a:r>
              <a:rPr lang="en-US" sz="2800" dirty="0" smtClean="0"/>
              <a:t>obligated to base </a:t>
            </a:r>
            <a:r>
              <a:rPr lang="en-US" sz="2800" dirty="0"/>
              <a:t>our MOH advice </a:t>
            </a:r>
            <a:r>
              <a:rPr lang="en-US" sz="2800" dirty="0" smtClean="0"/>
              <a:t>on that evidence</a:t>
            </a:r>
          </a:p>
          <a:p>
            <a:endParaRPr lang="en-US" sz="2800" dirty="0" smtClean="0"/>
          </a:p>
          <a:p>
            <a:r>
              <a:rPr lang="en-US" sz="2800" dirty="0" smtClean="0"/>
              <a:t>Professionally:</a:t>
            </a:r>
            <a:endParaRPr lang="en-US" sz="2800" dirty="0"/>
          </a:p>
          <a:p>
            <a:pPr lvl="1"/>
            <a:r>
              <a:rPr lang="en-NZ" sz="2400" dirty="0" smtClean="0"/>
              <a:t>We </a:t>
            </a:r>
            <a:r>
              <a:rPr lang="en-NZ" sz="2400" i="1" dirty="0"/>
              <a:t>"look at what the best evidence says and </a:t>
            </a:r>
            <a:r>
              <a:rPr lang="en-NZ" sz="2400" i="1" dirty="0" smtClean="0"/>
              <a:t>advise based </a:t>
            </a:r>
            <a:r>
              <a:rPr lang="en-NZ" sz="2400" i="1" dirty="0"/>
              <a:t>on that"</a:t>
            </a:r>
            <a:r>
              <a:rPr lang="en-NZ" sz="2400" dirty="0"/>
              <a:t> </a:t>
            </a:r>
            <a:endParaRPr lang="en-NZ" sz="2400" dirty="0" smtClean="0"/>
          </a:p>
          <a:p>
            <a:pPr lvl="1"/>
            <a:r>
              <a:rPr lang="en-NZ" sz="2400" dirty="0" smtClean="0"/>
              <a:t>We must not </a:t>
            </a:r>
            <a:r>
              <a:rPr lang="en-NZ" sz="2400" i="1" dirty="0" smtClean="0"/>
              <a:t>"find </a:t>
            </a:r>
            <a:r>
              <a:rPr lang="en-NZ" sz="2400" i="1" dirty="0"/>
              <a:t>evidence to support </a:t>
            </a:r>
            <a:r>
              <a:rPr lang="en-NZ" sz="2400" i="1" dirty="0" smtClean="0"/>
              <a:t>a position or viewpoint </a:t>
            </a:r>
            <a:r>
              <a:rPr lang="en-NZ" sz="2400" i="1" dirty="0"/>
              <a:t>and present only that"</a:t>
            </a:r>
          </a:p>
        </p:txBody>
      </p:sp>
    </p:spTree>
    <p:extLst>
      <p:ext uri="{BB962C8B-B14F-4D97-AF65-F5344CB8AC3E}">
        <p14:creationId xmlns:p14="http://schemas.microsoft.com/office/powerpoint/2010/main" xmlns="" val="78127295"/>
      </p:ext>
    </p:extLst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evidence?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06499"/>
          </a:xfrm>
        </p:spPr>
        <p:txBody>
          <a:bodyPr/>
          <a:lstStyle/>
          <a:p>
            <a:r>
              <a:rPr lang="en-US" sz="2800" dirty="0" smtClean="0"/>
              <a:t>We are trained in critical appraisal of published evidence (separating the wheat from the chaff)</a:t>
            </a:r>
            <a:endParaRPr lang="en-NZ" sz="28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40564" y="3225800"/>
            <a:ext cx="4165814" cy="2179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Down Arrow 9"/>
          <p:cNvSpPr/>
          <p:nvPr/>
        </p:nvSpPr>
        <p:spPr>
          <a:xfrm>
            <a:off x="6515100" y="2839462"/>
            <a:ext cx="673100" cy="30421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" name="TextBox 3"/>
          <p:cNvSpPr txBox="1"/>
          <p:nvPr/>
        </p:nvSpPr>
        <p:spPr>
          <a:xfrm>
            <a:off x="3225800" y="5727700"/>
            <a:ext cx="260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Anecdote</a:t>
            </a:r>
            <a:endParaRPr lang="en-NZ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Up Arrow 4"/>
          <p:cNvSpPr/>
          <p:nvPr/>
        </p:nvSpPr>
        <p:spPr>
          <a:xfrm>
            <a:off x="4483099" y="5405586"/>
            <a:ext cx="280071" cy="38561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TextBox 7"/>
          <p:cNvSpPr txBox="1"/>
          <p:nvPr/>
        </p:nvSpPr>
        <p:spPr>
          <a:xfrm>
            <a:off x="6997700" y="3048000"/>
            <a:ext cx="16383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2400"/>
            </a:lvl1pPr>
          </a:lstStyle>
          <a:p>
            <a:r>
              <a:rPr lang="en-US" dirty="0"/>
              <a:t>Apparent increasing reliance in </a:t>
            </a:r>
            <a:r>
              <a:rPr lang="en-US" dirty="0" smtClean="0"/>
              <a:t>legal (DLC </a:t>
            </a:r>
            <a:r>
              <a:rPr lang="en-US" dirty="0"/>
              <a:t>/ </a:t>
            </a:r>
            <a:r>
              <a:rPr lang="en-US" dirty="0" smtClean="0"/>
              <a:t>ARLA) </a:t>
            </a:r>
            <a:r>
              <a:rPr lang="en-US" dirty="0"/>
              <a:t>decisions</a:t>
            </a:r>
            <a:endParaRPr lang="en-NZ" dirty="0"/>
          </a:p>
        </p:txBody>
      </p:sp>
      <p:sp>
        <p:nvSpPr>
          <p:cNvPr id="9" name="Up Arrow 8"/>
          <p:cNvSpPr/>
          <p:nvPr/>
        </p:nvSpPr>
        <p:spPr>
          <a:xfrm>
            <a:off x="2197100" y="2763262"/>
            <a:ext cx="723900" cy="304212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TextBox 5"/>
          <p:cNvSpPr txBox="1"/>
          <p:nvPr/>
        </p:nvSpPr>
        <p:spPr>
          <a:xfrm>
            <a:off x="914400" y="2839462"/>
            <a:ext cx="1651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Increasing reliance for ethical medical decision making and advice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xmlns="" val="3603526696"/>
      </p:ext>
    </p:extLst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example: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Decisions often say they have placed little weight on our quoted research evidence because it is not “local”</a:t>
            </a:r>
          </a:p>
          <a:p>
            <a:endParaRPr lang="en-US" sz="2800" dirty="0" smtClean="0"/>
          </a:p>
          <a:p>
            <a:r>
              <a:rPr lang="en-US" sz="2800" dirty="0" smtClean="0"/>
              <a:t>But if a </a:t>
            </a:r>
            <a:r>
              <a:rPr lang="en-US" sz="2800" dirty="0" err="1" smtClean="0"/>
              <a:t>paediatrician</a:t>
            </a:r>
            <a:r>
              <a:rPr lang="en-US" sz="2800" dirty="0" smtClean="0"/>
              <a:t> could not treat a child from your local school with the best antibiotic because the research evidence had not been generated in that school this would be scandalous</a:t>
            </a:r>
            <a:r>
              <a:rPr lang="en-NZ" sz="2800" dirty="0" smtClean="0"/>
              <a:t>!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949483593"/>
      </p:ext>
    </p:extLst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1947</TotalTime>
  <Words>735</Words>
  <Application>Microsoft Office PowerPoint</Application>
  <PresentationFormat>On-screen Show (4:3)</PresentationFormat>
  <Paragraphs>83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Slide 1</vt:lpstr>
      <vt:lpstr>Role of Public Health</vt:lpstr>
      <vt:lpstr>Capacity of SASAA 2012</vt:lpstr>
      <vt:lpstr>Successes to date</vt:lpstr>
      <vt:lpstr>Challenges and Limitations</vt:lpstr>
      <vt:lpstr>Harm Minimisation</vt:lpstr>
      <vt:lpstr>Paradigms of “evidence”</vt:lpstr>
      <vt:lpstr>What is evidence?</vt:lpstr>
      <vt:lpstr>For example:</vt:lpstr>
      <vt:lpstr>Top priorities</vt:lpstr>
      <vt:lpstr>In summary</vt:lpstr>
    </vt:vector>
  </TitlesOfParts>
  <Company>Auckland District Health Board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Orientation</dc:title>
  <dc:creator>Auckland District Health Board</dc:creator>
  <cp:lastModifiedBy>CathyB</cp:lastModifiedBy>
  <cp:revision>115</cp:revision>
  <cp:lastPrinted>2014-05-19T03:05:46Z</cp:lastPrinted>
  <dcterms:created xsi:type="dcterms:W3CDTF">2007-08-07T04:25:31Z</dcterms:created>
  <dcterms:modified xsi:type="dcterms:W3CDTF">2015-07-06T00:56:22Z</dcterms:modified>
</cp:coreProperties>
</file>