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4" autoAdjust="0"/>
    <p:restoredTop sz="81264" autoAdjust="0"/>
  </p:normalViewPr>
  <p:slideViewPr>
    <p:cSldViewPr snapToGrid="0">
      <p:cViewPr varScale="1">
        <p:scale>
          <a:sx n="94" d="100"/>
          <a:sy n="94" d="100"/>
        </p:scale>
        <p:origin x="-117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7/6/2015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The sale and Supply of Alcohol Act 2012 (SASAA)</a:t>
            </a:r>
            <a:endParaRPr lang="en-NZ" dirty="0"/>
          </a:p>
        </p:txBody>
      </p:sp>
      <p:sp>
        <p:nvSpPr>
          <p:cNvPr id="3" name="Subtitle 2"/>
          <p:cNvSpPr>
            <a:spLocks noGrp="1"/>
          </p:cNvSpPr>
          <p:nvPr>
            <p:ph type="subTitle" idx="1"/>
          </p:nvPr>
        </p:nvSpPr>
        <p:spPr/>
        <p:txBody>
          <a:bodyPr>
            <a:normAutofit fontScale="77500" lnSpcReduction="20000"/>
          </a:bodyPr>
          <a:lstStyle/>
          <a:p>
            <a:r>
              <a:rPr lang="en-NZ" dirty="0" smtClean="0"/>
              <a:t>What's working and what needs a tweak?</a:t>
            </a:r>
          </a:p>
          <a:p>
            <a:endParaRPr lang="en-NZ" dirty="0" smtClean="0"/>
          </a:p>
          <a:p>
            <a:endParaRPr lang="en-NZ" dirty="0"/>
          </a:p>
          <a:p>
            <a:r>
              <a:rPr lang="en-NZ" dirty="0" smtClean="0"/>
              <a:t>Murray Clearwater</a:t>
            </a:r>
          </a:p>
          <a:p>
            <a:r>
              <a:rPr lang="en-NZ" dirty="0" smtClean="0"/>
              <a:t>Chairperson/Commissioner</a:t>
            </a:r>
          </a:p>
          <a:p>
            <a:r>
              <a:rPr lang="en-NZ" dirty="0" smtClean="0"/>
              <a:t>Wellington, Taupo &amp; Tauranga District Licensing Committees </a:t>
            </a:r>
            <a:endParaRPr lang="en-NZ" dirty="0"/>
          </a:p>
        </p:txBody>
      </p:sp>
    </p:spTree>
    <p:extLst>
      <p:ext uri="{BB962C8B-B14F-4D97-AF65-F5344CB8AC3E}">
        <p14:creationId xmlns:p14="http://schemas.microsoft.com/office/powerpoint/2010/main" xmlns="" val="232724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9643" y="881449"/>
            <a:ext cx="10659762" cy="5632311"/>
          </a:xfrm>
          <a:prstGeom prst="rect">
            <a:avLst/>
          </a:prstGeom>
          <a:noFill/>
        </p:spPr>
        <p:txBody>
          <a:bodyPr wrap="square" rtlCol="0">
            <a:spAutoFit/>
          </a:bodyPr>
          <a:lstStyle/>
          <a:p>
            <a:pPr algn="ctr">
              <a:lnSpc>
                <a:spcPct val="150000"/>
              </a:lnSpc>
            </a:pPr>
            <a:r>
              <a:rPr lang="en-NZ" sz="2000" dirty="0" smtClean="0"/>
              <a:t>WHAT’S WORKING</a:t>
            </a:r>
          </a:p>
          <a:p>
            <a:pPr marL="285750" indent="-285750" algn="just">
              <a:lnSpc>
                <a:spcPct val="150000"/>
              </a:lnSpc>
              <a:buFont typeface="Wingdings" panose="05000000000000000000" pitchFamily="2" charset="2"/>
              <a:buChar char="§"/>
            </a:pPr>
            <a:r>
              <a:rPr lang="en-NZ" sz="2000" dirty="0" smtClean="0"/>
              <a:t>Councils that have appointed competent personnel to their DLCs are producing quality,  robust decisions;</a:t>
            </a:r>
          </a:p>
          <a:p>
            <a:pPr marL="285750" indent="-285750" algn="just">
              <a:lnSpc>
                <a:spcPct val="150000"/>
              </a:lnSpc>
              <a:buFont typeface="Wingdings" panose="05000000000000000000" pitchFamily="2" charset="2"/>
              <a:buChar char="§"/>
            </a:pPr>
            <a:r>
              <a:rPr lang="en-NZ" sz="2000" dirty="0" smtClean="0"/>
              <a:t>Chairs/Commissioners must have a good grasp of the legal framework, effective decision </a:t>
            </a:r>
            <a:r>
              <a:rPr lang="en-NZ" sz="2000" smtClean="0"/>
              <a:t>writing skills </a:t>
            </a:r>
            <a:r>
              <a:rPr lang="en-NZ" sz="2000" dirty="0" smtClean="0"/>
              <a:t>and a sound knowledge of the licensing environment both past and present;</a:t>
            </a:r>
          </a:p>
          <a:p>
            <a:pPr marL="285750" indent="-285750" algn="just">
              <a:lnSpc>
                <a:spcPct val="150000"/>
              </a:lnSpc>
              <a:buFont typeface="Wingdings" panose="05000000000000000000" pitchFamily="2" charset="2"/>
              <a:buChar char="§"/>
            </a:pPr>
            <a:r>
              <a:rPr lang="en-NZ" sz="2000" dirty="0" smtClean="0"/>
              <a:t>List members must bring a good grasp of the licensing environment and most importantly  local knowledge of the community to the table;</a:t>
            </a:r>
          </a:p>
          <a:p>
            <a:pPr marL="285750" indent="-285750" algn="just">
              <a:lnSpc>
                <a:spcPct val="150000"/>
              </a:lnSpc>
              <a:buFont typeface="Wingdings" panose="05000000000000000000" pitchFamily="2" charset="2"/>
              <a:buChar char="§"/>
            </a:pPr>
            <a:r>
              <a:rPr lang="en-NZ" sz="2000" dirty="0" smtClean="0"/>
              <a:t>In Wellington we have been devising some generic sets of  conditions for the main licence types with the very able assistance of our Super Principal Advisor  Clare Needham . We intend to offer them to you for your use if you wish via  LGNZ once we have fine tuned them and are happy that they tick the boxes;</a:t>
            </a:r>
          </a:p>
        </p:txBody>
      </p:sp>
    </p:spTree>
    <p:extLst>
      <p:ext uri="{BB962C8B-B14F-4D97-AF65-F5344CB8AC3E}">
        <p14:creationId xmlns:p14="http://schemas.microsoft.com/office/powerpoint/2010/main" xmlns="" val="149019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0832" y="848497"/>
            <a:ext cx="10519719" cy="5632311"/>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
            </a:pPr>
            <a:r>
              <a:rPr lang="en-NZ" sz="2000" dirty="0"/>
              <a:t>It is so important that conditions are relevant, necessary, clear &amp; concise and enforceable. </a:t>
            </a:r>
            <a:r>
              <a:rPr lang="en-NZ" sz="2000" dirty="0" smtClean="0"/>
              <a:t>The Licence needs to be a working document not a process record. </a:t>
            </a:r>
            <a:endParaRPr lang="en-NZ" sz="2000" dirty="0"/>
          </a:p>
          <a:p>
            <a:pPr marL="285750" indent="-285750" algn="just">
              <a:lnSpc>
                <a:spcPct val="150000"/>
              </a:lnSpc>
              <a:buFont typeface="Wingdings" panose="05000000000000000000" pitchFamily="2" charset="2"/>
              <a:buChar char="§"/>
            </a:pPr>
            <a:r>
              <a:rPr lang="en-NZ" sz="2000" dirty="0"/>
              <a:t>Permissive conditions are often helpful and </a:t>
            </a:r>
            <a:r>
              <a:rPr lang="en-NZ" sz="2000" dirty="0" smtClean="0"/>
              <a:t>are constant </a:t>
            </a:r>
            <a:r>
              <a:rPr lang="en-NZ" sz="2000" dirty="0"/>
              <a:t>reminders to licensees </a:t>
            </a:r>
            <a:r>
              <a:rPr lang="en-NZ" sz="2000" dirty="0" smtClean="0"/>
              <a:t>and punters as </a:t>
            </a:r>
            <a:r>
              <a:rPr lang="en-NZ" sz="2000" dirty="0"/>
              <a:t>to the requirements made of </a:t>
            </a:r>
            <a:r>
              <a:rPr lang="en-NZ" sz="2000" dirty="0" smtClean="0"/>
              <a:t>them. Restrictive </a:t>
            </a:r>
            <a:r>
              <a:rPr lang="en-NZ" sz="2000" dirty="0"/>
              <a:t>conditions can only be imposed by consent  or after a hearing where evidence has been adduced from both sides in a balanced </a:t>
            </a:r>
            <a:r>
              <a:rPr lang="en-NZ" sz="2000" dirty="0" smtClean="0"/>
              <a:t>fashion. The DLC members will then decide what conditions are required;</a:t>
            </a:r>
            <a:endParaRPr lang="en-NZ" sz="2000" dirty="0"/>
          </a:p>
          <a:p>
            <a:pPr marL="285750" indent="-285750" algn="just">
              <a:lnSpc>
                <a:spcPct val="150000"/>
              </a:lnSpc>
              <a:buFont typeface="Wingdings" panose="05000000000000000000" pitchFamily="2" charset="2"/>
              <a:buChar char="§"/>
            </a:pPr>
            <a:r>
              <a:rPr lang="en-NZ" sz="2000" dirty="0"/>
              <a:t>Many councils are publishing their decisions on their websites improving the transparency of the process, many are not. </a:t>
            </a:r>
            <a:r>
              <a:rPr lang="en-NZ" sz="2000" dirty="0" smtClean="0"/>
              <a:t>I encourage you to get your decisions available on your websites as these are helpful to the agencies and the public at large.    </a:t>
            </a:r>
            <a:endParaRPr lang="en-NZ" sz="2000" dirty="0"/>
          </a:p>
        </p:txBody>
      </p:sp>
    </p:spTree>
    <p:extLst>
      <p:ext uri="{BB962C8B-B14F-4D97-AF65-F5344CB8AC3E}">
        <p14:creationId xmlns:p14="http://schemas.microsoft.com/office/powerpoint/2010/main" xmlns="" val="322035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0832" y="799070"/>
            <a:ext cx="10527957" cy="6124754"/>
          </a:xfrm>
          <a:prstGeom prst="rect">
            <a:avLst/>
          </a:prstGeom>
          <a:noFill/>
        </p:spPr>
        <p:txBody>
          <a:bodyPr wrap="square" rtlCol="0">
            <a:spAutoFit/>
          </a:bodyPr>
          <a:lstStyle/>
          <a:p>
            <a:pPr algn="ctr"/>
            <a:r>
              <a:rPr lang="en-NZ" sz="3200" dirty="0" smtClean="0"/>
              <a:t>Challenges</a:t>
            </a:r>
          </a:p>
          <a:p>
            <a:pPr marL="285750" indent="-285750" algn="just">
              <a:lnSpc>
                <a:spcPct val="150000"/>
              </a:lnSpc>
              <a:buFont typeface="Wingdings" panose="05000000000000000000" pitchFamily="2" charset="2"/>
              <a:buChar char="§"/>
            </a:pPr>
            <a:r>
              <a:rPr lang="en-NZ" sz="2000" dirty="0" smtClean="0"/>
              <a:t>The delays in getting necessary amendments to the Act are not helpful e.g. Temporary  Authority and Temporary Appointment quorums; (ARLA Annual report)</a:t>
            </a:r>
          </a:p>
          <a:p>
            <a:pPr marL="285750" indent="-285750" algn="just">
              <a:lnSpc>
                <a:spcPct val="150000"/>
              </a:lnSpc>
              <a:buFont typeface="Wingdings" panose="05000000000000000000" pitchFamily="2" charset="2"/>
              <a:buChar char="§"/>
            </a:pPr>
            <a:r>
              <a:rPr lang="en-NZ" sz="2000" dirty="0" smtClean="0"/>
              <a:t>Those DLC’s that are still operating as DLA’s need to get their act together and make the necessary changes so that they operating lawfully and can contribute to the new regime and the Object of the Act;</a:t>
            </a:r>
          </a:p>
          <a:p>
            <a:pPr marL="285750" indent="-285750" algn="just">
              <a:lnSpc>
                <a:spcPct val="150000"/>
              </a:lnSpc>
              <a:buFont typeface="Wingdings" panose="05000000000000000000" pitchFamily="2" charset="2"/>
              <a:buChar char="§"/>
            </a:pPr>
            <a:r>
              <a:rPr lang="en-NZ" sz="2000" dirty="0" smtClean="0"/>
              <a:t>The Purpose says this is a NEW  system of control not the same old same old;</a:t>
            </a:r>
          </a:p>
          <a:p>
            <a:pPr marL="285750" indent="-285750" algn="just">
              <a:lnSpc>
                <a:spcPct val="150000"/>
              </a:lnSpc>
              <a:buFont typeface="Wingdings" panose="05000000000000000000" pitchFamily="2" charset="2"/>
              <a:buChar char="§"/>
            </a:pPr>
            <a:r>
              <a:rPr lang="en-NZ" sz="2000" dirty="0" smtClean="0"/>
              <a:t>Hearings must be  undertaken lawfully and competently and the written decisions well constructed clearly setting out the reasons for the decision and the decision itself;</a:t>
            </a:r>
          </a:p>
          <a:p>
            <a:pPr marL="285750" indent="-285750" algn="just">
              <a:lnSpc>
                <a:spcPct val="150000"/>
              </a:lnSpc>
              <a:buFont typeface="Wingdings" panose="05000000000000000000" pitchFamily="2" charset="2"/>
              <a:buChar char="§"/>
            </a:pPr>
            <a:r>
              <a:rPr lang="en-NZ" sz="2000" dirty="0" smtClean="0"/>
              <a:t>Bill of Rights issues  Section 27 Natural Justice right to be heard and be treated fairly/ Judicial review</a:t>
            </a:r>
          </a:p>
        </p:txBody>
      </p:sp>
    </p:spTree>
    <p:extLst>
      <p:ext uri="{BB962C8B-B14F-4D97-AF65-F5344CB8AC3E}">
        <p14:creationId xmlns:p14="http://schemas.microsoft.com/office/powerpoint/2010/main" xmlns="" val="58141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0259" y="881449"/>
            <a:ext cx="10387914" cy="5478423"/>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
            </a:pPr>
            <a:endParaRPr lang="en-NZ" sz="2000" dirty="0" smtClean="0"/>
          </a:p>
          <a:p>
            <a:pPr marL="285750" indent="-285750" algn="just">
              <a:lnSpc>
                <a:spcPct val="150000"/>
              </a:lnSpc>
              <a:buFont typeface="Wingdings" panose="05000000000000000000" pitchFamily="2" charset="2"/>
              <a:buChar char="§"/>
            </a:pPr>
            <a:endParaRPr lang="en-NZ" sz="2000" dirty="0"/>
          </a:p>
          <a:p>
            <a:pPr marL="285750" indent="-285750" algn="just">
              <a:lnSpc>
                <a:spcPct val="150000"/>
              </a:lnSpc>
              <a:buFont typeface="Wingdings" panose="05000000000000000000" pitchFamily="2" charset="2"/>
              <a:buChar char="§"/>
            </a:pPr>
            <a:r>
              <a:rPr lang="en-NZ" sz="2000" dirty="0" smtClean="0"/>
              <a:t>The </a:t>
            </a:r>
            <a:r>
              <a:rPr lang="en-NZ" sz="2000" dirty="0"/>
              <a:t>decisions must be made available to all parties to the  application and especially the reporting agencies. </a:t>
            </a:r>
            <a:r>
              <a:rPr lang="en-NZ" sz="2000" dirty="0" smtClean="0"/>
              <a:t>See S.211(3). Often </a:t>
            </a:r>
            <a:r>
              <a:rPr lang="en-NZ" sz="2000" dirty="0"/>
              <a:t>we will compliment </a:t>
            </a:r>
            <a:r>
              <a:rPr lang="en-NZ" sz="2000" dirty="0" smtClean="0"/>
              <a:t>officers </a:t>
            </a:r>
            <a:r>
              <a:rPr lang="en-NZ" sz="2000" dirty="0"/>
              <a:t>for  </a:t>
            </a:r>
            <a:r>
              <a:rPr lang="en-NZ" sz="2000" dirty="0" smtClean="0"/>
              <a:t>collaboraction, </a:t>
            </a:r>
            <a:r>
              <a:rPr lang="en-NZ" sz="2000" dirty="0"/>
              <a:t>for </a:t>
            </a:r>
            <a:r>
              <a:rPr lang="en-NZ" sz="2000" dirty="0" smtClean="0"/>
              <a:t>example, </a:t>
            </a:r>
            <a:r>
              <a:rPr lang="en-NZ" sz="2000" dirty="0"/>
              <a:t>or we might give them a gentle poke if they have erred in the rationale of their argument.  If they don’t get to see  our </a:t>
            </a:r>
            <a:r>
              <a:rPr lang="en-NZ" sz="2000" dirty="0" smtClean="0"/>
              <a:t>decisions </a:t>
            </a:r>
            <a:r>
              <a:rPr lang="en-NZ" sz="2000" dirty="0"/>
              <a:t>and why we did, or did not, impose the conditions that they </a:t>
            </a:r>
            <a:r>
              <a:rPr lang="en-NZ" sz="2000" dirty="0" smtClean="0"/>
              <a:t>have recommended </a:t>
            </a:r>
            <a:r>
              <a:rPr lang="en-NZ" sz="2000" dirty="0"/>
              <a:t>they will never learn from the experience. </a:t>
            </a:r>
            <a:endParaRPr lang="en-NZ" sz="2000" dirty="0" smtClean="0"/>
          </a:p>
          <a:p>
            <a:pPr marL="285750" indent="-285750" algn="just">
              <a:lnSpc>
                <a:spcPct val="150000"/>
              </a:lnSpc>
              <a:buFont typeface="Wingdings" panose="05000000000000000000" pitchFamily="2" charset="2"/>
              <a:buChar char="§"/>
            </a:pPr>
            <a:r>
              <a:rPr lang="en-NZ" sz="2000" dirty="0" smtClean="0"/>
              <a:t>In summary I just want to say that the new roles in the DLCs require commitment, and the application of skill and knowledge to be able to effectively contribute to the minimisation of alcohol related harm in our communities. </a:t>
            </a:r>
            <a:endParaRPr lang="en-NZ" sz="2000" dirty="0"/>
          </a:p>
          <a:p>
            <a:pPr marL="285750" indent="-285750">
              <a:buFont typeface="Wingdings" panose="05000000000000000000" pitchFamily="2" charset="2"/>
              <a:buChar char="§"/>
            </a:pPr>
            <a:endParaRPr lang="en-NZ" sz="2000" dirty="0" smtClean="0"/>
          </a:p>
        </p:txBody>
      </p:sp>
    </p:spTree>
    <p:extLst>
      <p:ext uri="{BB962C8B-B14F-4D97-AF65-F5344CB8AC3E}">
        <p14:creationId xmlns:p14="http://schemas.microsoft.com/office/powerpoint/2010/main" xmlns="" val="86072003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143</TotalTime>
  <Words>540</Words>
  <Application>Microsoft Office PowerPoint</Application>
  <PresentationFormat>Custom</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Slice</vt:lpstr>
      <vt:lpstr>The sale and Supply of Alcohol Act 2012 (SASAA)</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sale and Supply of Alcohol Act 2012 (SASSA)</dc:title>
  <dc:creator>Murray</dc:creator>
  <cp:lastModifiedBy>CathyB</cp:lastModifiedBy>
  <cp:revision>23</cp:revision>
  <cp:lastPrinted>2015-03-19T07:03:19Z</cp:lastPrinted>
  <dcterms:created xsi:type="dcterms:W3CDTF">2015-02-13T07:36:57Z</dcterms:created>
  <dcterms:modified xsi:type="dcterms:W3CDTF">2015-07-06T01:44:17Z</dcterms:modified>
</cp:coreProperties>
</file>