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0" r:id="rId3"/>
    <p:sldId id="271" r:id="rId4"/>
    <p:sldId id="267" r:id="rId5"/>
    <p:sldId id="259" r:id="rId6"/>
    <p:sldId id="268" r:id="rId7"/>
    <p:sldId id="260" r:id="rId8"/>
    <p:sldId id="269" r:id="rId9"/>
    <p:sldId id="263" r:id="rId10"/>
    <p:sldId id="264" r:id="rId11"/>
    <p:sldId id="261" r:id="rId12"/>
  </p:sldIdLst>
  <p:sldSz cx="9144000" cy="6858000" type="screen4x3"/>
  <p:notesSz cx="6858000" cy="9947275"/>
  <p:defaultTextStyle>
    <a:defPPr>
      <a:defRPr lang="en-N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1" charset="0"/>
        <a:ea typeface="Osaka" pitchFamily="1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1" charset="0"/>
        <a:ea typeface="Osaka" pitchFamily="1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1" charset="0"/>
        <a:ea typeface="Osaka" pitchFamily="1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1" charset="0"/>
        <a:ea typeface="Osaka" pitchFamily="1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1" charset="0"/>
        <a:ea typeface="Osaka" pitchFamily="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1" charset="0"/>
        <a:ea typeface="Osaka" pitchFamily="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1" charset="0"/>
        <a:ea typeface="Osaka" pitchFamily="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1" charset="0"/>
        <a:ea typeface="Osaka" pitchFamily="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1" charset="0"/>
        <a:ea typeface="Osaka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200"/>
    <a:srgbClr val="CB9A52"/>
    <a:srgbClr val="3F403C"/>
    <a:srgbClr val="99CCFF"/>
    <a:srgbClr val="CCE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7126" autoAdjust="0"/>
  </p:normalViewPr>
  <p:slideViewPr>
    <p:cSldViewPr>
      <p:cViewPr varScale="1">
        <p:scale>
          <a:sx n="65" d="100"/>
          <a:sy n="65" d="100"/>
        </p:scale>
        <p:origin x="-29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32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94676" cy="533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9" tIns="45880" rIns="91759" bIns="4588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6115" y="1"/>
            <a:ext cx="2917890" cy="533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9" tIns="45880" rIns="91759" bIns="4588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B1E80E9-AE2A-443C-A73C-E9DD76FEC5BF}" type="datetimeFigureOut">
              <a:rPr lang="en-US"/>
              <a:pPr/>
              <a:t>7/6/2015</a:t>
            </a:fld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6346"/>
            <a:ext cx="2994676" cy="457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9" tIns="45880" rIns="91759" bIns="4588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6115" y="9456346"/>
            <a:ext cx="2917890" cy="457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9" tIns="45880" rIns="91759" bIns="4588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E3C1AA9-6974-4697-8BE8-F50E0778EB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6128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72280" cy="497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9" tIns="45880" rIns="91759" bIns="4588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" pitchFamily="1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121" y="0"/>
            <a:ext cx="2972280" cy="497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9" tIns="45880" rIns="91759" bIns="4588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" pitchFamily="1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4563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281" y="4724997"/>
            <a:ext cx="5485440" cy="4475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9" tIns="45880" rIns="91759" bIns="458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8403"/>
            <a:ext cx="297228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9" tIns="45880" rIns="91759" bIns="4588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" pitchFamily="1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121" y="9448403"/>
            <a:ext cx="297228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9" tIns="45880" rIns="91759" bIns="4588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" pitchFamily="1" charset="0"/>
                <a:ea typeface="+mn-ea"/>
              </a:defRPr>
            </a:lvl1pPr>
          </a:lstStyle>
          <a:p>
            <a:pPr>
              <a:defRPr/>
            </a:pPr>
            <a:fld id="{CDB5DE8D-8DBA-496F-93F3-BCBCFC3612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0012262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baseline="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B5DE8D-8DBA-496F-93F3-BCBCFC36127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526724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B5DE8D-8DBA-496F-93F3-BCBCFC36127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B5DE8D-8DBA-496F-93F3-BCBCFC36127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B5DE8D-8DBA-496F-93F3-BCBCFC36127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 smtClean="0"/>
          </a:p>
          <a:p>
            <a:endParaRPr lang="en-N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B5DE8D-8DBA-496F-93F3-BCBCFC36127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B5DE8D-8DBA-496F-93F3-BCBCFC36127A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B5DE8D-8DBA-496F-93F3-BCBCFC36127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B5DE8D-8DBA-496F-93F3-BCBCFC36127A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7848600" cy="1143000"/>
          </a:xfrm>
        </p:spPr>
        <p:txBody>
          <a:bodyPr/>
          <a:lstStyle>
            <a:lvl1pPr>
              <a:defRPr sz="3600" smtClean="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286000"/>
            <a:ext cx="7848600" cy="1066800"/>
          </a:xfrm>
        </p:spPr>
        <p:txBody>
          <a:bodyPr/>
          <a:lstStyle>
            <a:lvl1pPr marL="0" indent="0">
              <a:defRPr sz="2000" smtClean="0"/>
            </a:lvl1pPr>
          </a:lstStyle>
          <a:p>
            <a:r>
              <a:rPr lang="en-US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EB1708-E9C0-4000-AD6A-6D693A751F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43ADDA-97E1-490C-8794-86048B1A9E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30FEBB-1476-4C03-B2B3-2F8383DF21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D815D5-7C6F-4BBA-8BA2-0F7601E7C5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20DC1A-4C28-4A8F-9EEC-6517C96B4A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58D843-6382-43EB-9533-C41136AA77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099DC1-C5BF-4ED0-884A-C5043E3046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7F4DCD-A9F3-4AE8-86BE-30C3EA59D2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CE5A5C-3CB9-442C-8673-E530B7596D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578807-298E-481A-BA75-CB13C25DF2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38D818-E9BA-4330-8987-A07495204B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382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5638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F042FBB-9645-4152-95B8-ECDE40CBEA0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3F403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3F403C"/>
          </a:solidFill>
          <a:latin typeface="Arial" charset="0"/>
          <a:ea typeface="Osaka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3F403C"/>
          </a:solidFill>
          <a:latin typeface="Arial" charset="0"/>
          <a:ea typeface="Osaka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3F403C"/>
          </a:solidFill>
          <a:latin typeface="Arial" charset="0"/>
          <a:ea typeface="Osaka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3F403C"/>
          </a:solidFill>
          <a:latin typeface="Arial" charset="0"/>
          <a:ea typeface="Osaka" pitchFamily="1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9pPr>
    </p:titleStyle>
    <p:bodyStyle>
      <a:lvl1pPr marL="1588" indent="-1588" algn="l" rtl="0" eaLnBrk="1" fontAlgn="base" hangingPunct="1">
        <a:spcBef>
          <a:spcPct val="20000"/>
        </a:spcBef>
        <a:spcAft>
          <a:spcPct val="0"/>
        </a:spcAft>
        <a:defRPr sz="1600">
          <a:solidFill>
            <a:srgbClr val="3F403C"/>
          </a:solidFill>
          <a:latin typeface="+mn-lt"/>
          <a:ea typeface="+mn-ea"/>
          <a:cs typeface="+mn-cs"/>
        </a:defRPr>
      </a:lvl1pPr>
      <a:lvl2pPr marL="903288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322388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741488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160588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412776"/>
            <a:ext cx="7848600" cy="1143000"/>
          </a:xfrm>
        </p:spPr>
        <p:txBody>
          <a:bodyPr/>
          <a:lstStyle/>
          <a:p>
            <a:pPr algn="ctr"/>
            <a:r>
              <a:rPr lang="en-US" dirty="0" smtClean="0"/>
              <a:t>One Year On: The Sale &amp; Supply of Alcohol Act 2012</a:t>
            </a:r>
            <a:endParaRPr lang="en-US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068960"/>
            <a:ext cx="7848600" cy="787896"/>
          </a:xfrm>
        </p:spPr>
        <p:txBody>
          <a:bodyPr/>
          <a:lstStyle/>
          <a:p>
            <a:pPr algn="ctr"/>
            <a:r>
              <a:rPr lang="en-US" dirty="0" smtClean="0"/>
              <a:t>26 March 2015</a:t>
            </a:r>
          </a:p>
          <a:p>
            <a:pPr algn="ctr"/>
            <a:r>
              <a:rPr lang="en-US" dirty="0" smtClean="0"/>
              <a:t>Wellington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2800" dirty="0" smtClean="0"/>
              <a:t/>
            </a:r>
            <a:br>
              <a:rPr lang="en-NZ" sz="2800" dirty="0" smtClean="0"/>
            </a:br>
            <a:r>
              <a:rPr lang="en-NZ" sz="2800" b="1" dirty="0" smtClean="0"/>
              <a:t>Key learnings from decisions so far…</a:t>
            </a:r>
            <a:endParaRPr lang="en-NZ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endParaRPr lang="en-NZ" sz="2400" dirty="0" smtClean="0"/>
          </a:p>
          <a:p>
            <a:pPr lvl="1">
              <a:buFont typeface="Arial" pitchFamily="34" charset="0"/>
              <a:buChar char="•"/>
            </a:pPr>
            <a:r>
              <a:rPr lang="en-NZ" sz="2400" dirty="0" smtClean="0"/>
              <a:t>Single alcohol areas</a:t>
            </a:r>
          </a:p>
          <a:p>
            <a:pPr lvl="1">
              <a:buFont typeface="Arial" pitchFamily="34" charset="0"/>
              <a:buChar char="•"/>
            </a:pPr>
            <a:r>
              <a:rPr lang="en-NZ" sz="2400" dirty="0" smtClean="0"/>
              <a:t>DLC processes</a:t>
            </a:r>
            <a:endParaRPr lang="en-N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2800" b="1" dirty="0" smtClean="0"/>
              <a:t/>
            </a:r>
            <a:br>
              <a:rPr lang="en-NZ" sz="2800" b="1" dirty="0" smtClean="0"/>
            </a:br>
            <a:r>
              <a:rPr lang="en-NZ" sz="2800" b="1" dirty="0" smtClean="0"/>
              <a:t>What is needed to improve outcomes?</a:t>
            </a:r>
            <a:endParaRPr lang="en-NZ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endParaRPr lang="en-NZ" sz="2400" dirty="0" smtClean="0"/>
          </a:p>
          <a:p>
            <a:pPr lvl="1">
              <a:buFont typeface="Arial" pitchFamily="34" charset="0"/>
              <a:buChar char="•"/>
            </a:pPr>
            <a:r>
              <a:rPr lang="en-NZ" sz="2400" dirty="0" smtClean="0"/>
              <a:t>Amendment to the Act  -  at least those sections identified by ARLA in annual report</a:t>
            </a:r>
          </a:p>
          <a:p>
            <a:pPr lvl="1">
              <a:buFont typeface="Arial" pitchFamily="34" charset="0"/>
              <a:buChar char="•"/>
            </a:pPr>
            <a:r>
              <a:rPr lang="en-NZ" sz="2400" dirty="0" smtClean="0"/>
              <a:t>Central govt to make the changes that will have an effect:</a:t>
            </a:r>
          </a:p>
          <a:p>
            <a:pPr lvl="3">
              <a:buFont typeface="Wingdings" pitchFamily="2" charset="2"/>
              <a:buChar char="§"/>
            </a:pPr>
            <a:r>
              <a:rPr lang="en-NZ" dirty="0" smtClean="0"/>
              <a:t>Pricing</a:t>
            </a:r>
          </a:p>
          <a:p>
            <a:pPr lvl="3">
              <a:buFont typeface="Wingdings" pitchFamily="2" charset="2"/>
              <a:buChar char="§"/>
            </a:pPr>
            <a:r>
              <a:rPr lang="en-NZ" dirty="0" smtClean="0"/>
              <a:t>Advertising</a:t>
            </a:r>
          </a:p>
          <a:p>
            <a:pPr lvl="3">
              <a:buFont typeface="Wingdings" pitchFamily="2" charset="2"/>
              <a:buChar char="§"/>
            </a:pPr>
            <a:r>
              <a:rPr lang="en-NZ" dirty="0" smtClean="0"/>
              <a:t>More work around supply to minors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2800" dirty="0" smtClean="0"/>
              <a:t/>
            </a:r>
            <a:br>
              <a:rPr lang="en-NZ" sz="2800" dirty="0" smtClean="0"/>
            </a:br>
            <a:endParaRPr lang="en-NZ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 smtClean="0"/>
          </a:p>
          <a:p>
            <a:pPr algn="ctr"/>
            <a:r>
              <a:rPr lang="en-NZ" sz="2800" b="1" dirty="0" smtClean="0"/>
              <a:t>What’s working well?</a:t>
            </a:r>
          </a:p>
          <a:p>
            <a:pPr algn="ctr"/>
            <a:r>
              <a:rPr lang="en-NZ" sz="2800" b="1" dirty="0" smtClean="0"/>
              <a:t>Challenges?</a:t>
            </a:r>
          </a:p>
          <a:p>
            <a:pPr algn="ctr"/>
            <a:r>
              <a:rPr lang="en-NZ" sz="2800" b="1" dirty="0" smtClean="0"/>
              <a:t>Priorities moving forward?</a:t>
            </a:r>
            <a:r>
              <a:rPr lang="en-NZ" sz="2800" dirty="0" smtClean="0"/>
              <a:t> </a:t>
            </a:r>
          </a:p>
          <a:p>
            <a:pPr algn="ctr"/>
            <a:endParaRPr lang="en-NZ" sz="2800" dirty="0" smtClean="0"/>
          </a:p>
          <a:p>
            <a:pPr algn="ctr"/>
            <a:r>
              <a:rPr lang="en-NZ" sz="2800" dirty="0" smtClean="0"/>
              <a:t>Inspector’s view</a:t>
            </a:r>
          </a:p>
          <a:p>
            <a:pPr algn="ctr"/>
            <a:r>
              <a:rPr lang="en-NZ" sz="2800" dirty="0" smtClean="0"/>
              <a:t>Tracy Waddington</a:t>
            </a:r>
          </a:p>
          <a:p>
            <a:pPr algn="ctr"/>
            <a:r>
              <a:rPr lang="en-NZ" sz="2800" dirty="0" smtClean="0"/>
              <a:t>Tasman District Council</a:t>
            </a:r>
          </a:p>
          <a:p>
            <a:pPr algn="ctr"/>
            <a:endParaRPr lang="en-N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2800" b="1" dirty="0" smtClean="0"/>
              <a:t/>
            </a:r>
            <a:br>
              <a:rPr lang="en-NZ" sz="2800" b="1" dirty="0" smtClean="0"/>
            </a:br>
            <a:r>
              <a:rPr lang="en-NZ" sz="2800" b="1" dirty="0" smtClean="0"/>
              <a:t>Capacity of the Act to deliver?</a:t>
            </a:r>
            <a:endParaRPr lang="en-NZ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/>
          </a:p>
          <a:p>
            <a:pPr lvl="2"/>
            <a:r>
              <a:rPr lang="en-NZ" dirty="0" smtClean="0"/>
              <a:t>Purpose – to put in place a reasonable system of control over the sale &amp; supply of alcohol that achieves the object</a:t>
            </a:r>
          </a:p>
          <a:p>
            <a:pPr marL="1093788" lvl="2" indent="0">
              <a:buNone/>
            </a:pPr>
            <a:endParaRPr lang="en-NZ" dirty="0" smtClean="0"/>
          </a:p>
          <a:p>
            <a:pPr lvl="2"/>
            <a:r>
              <a:rPr lang="en-NZ" dirty="0" smtClean="0"/>
              <a:t>Object  - that the sale, supply and consumption of alcohol is undertaken safely and responsibly and that harm is minimised</a:t>
            </a:r>
          </a:p>
        </p:txBody>
      </p:sp>
    </p:spTree>
    <p:extLst>
      <p:ext uri="{BB962C8B-B14F-4D97-AF65-F5344CB8AC3E}">
        <p14:creationId xmlns="" xmlns:p14="http://schemas.microsoft.com/office/powerpoint/2010/main" val="26048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/>
            </a:r>
            <a:br>
              <a:rPr lang="en-NZ" dirty="0" smtClean="0"/>
            </a:br>
            <a:r>
              <a:rPr lang="en-NZ" dirty="0" smtClean="0"/>
              <a:t/>
            </a:r>
            <a:br>
              <a:rPr lang="en-NZ" dirty="0" smtClean="0"/>
            </a:br>
            <a:r>
              <a:rPr lang="en-NZ" sz="2800" b="1" dirty="0"/>
              <a:t>What has been shown to have an effect?</a:t>
            </a:r>
            <a:r>
              <a:rPr lang="en-NZ" dirty="0"/>
              <a:t/>
            </a:r>
            <a:br>
              <a:rPr lang="en-NZ" dirty="0"/>
            </a:br>
            <a:endParaRPr lang="en-N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68760"/>
            <a:ext cx="8382000" cy="4293840"/>
          </a:xfrm>
        </p:spPr>
        <p:txBody>
          <a:bodyPr/>
          <a:lstStyle/>
          <a:p>
            <a:pPr lvl="2"/>
            <a:r>
              <a:rPr lang="en-NZ" dirty="0" smtClean="0"/>
              <a:t>Increase the price</a:t>
            </a:r>
          </a:p>
          <a:p>
            <a:pPr lvl="2"/>
            <a:r>
              <a:rPr lang="en-NZ" dirty="0" smtClean="0"/>
              <a:t>Reduce advertising</a:t>
            </a:r>
          </a:p>
          <a:p>
            <a:pPr lvl="2"/>
            <a:r>
              <a:rPr lang="en-NZ" dirty="0" smtClean="0"/>
              <a:t>Reduce availability</a:t>
            </a:r>
          </a:p>
          <a:p>
            <a:pPr lvl="2"/>
            <a:endParaRPr lang="en-NZ" dirty="0" smtClean="0"/>
          </a:p>
          <a:p>
            <a:r>
              <a:rPr lang="en-NZ" dirty="0" smtClean="0"/>
              <a:t>Of these </a:t>
            </a:r>
            <a:r>
              <a:rPr lang="en-NZ" b="1" dirty="0" smtClean="0"/>
              <a:t>availability</a:t>
            </a:r>
            <a:r>
              <a:rPr lang="en-NZ" dirty="0" smtClean="0"/>
              <a:t> is the only element where control is attempted by the Act</a:t>
            </a:r>
          </a:p>
          <a:p>
            <a:endParaRPr lang="en-NZ" dirty="0" smtClean="0"/>
          </a:p>
          <a:p>
            <a:pPr lvl="2">
              <a:buFont typeface="Arial" pitchFamily="34" charset="0"/>
              <a:buChar char="•"/>
            </a:pPr>
            <a:r>
              <a:rPr lang="en-NZ" dirty="0" smtClean="0"/>
              <a:t>Hours</a:t>
            </a:r>
          </a:p>
          <a:p>
            <a:pPr lvl="2"/>
            <a:r>
              <a:rPr lang="en-NZ" dirty="0" smtClean="0"/>
              <a:t>Location and Density – s105 &amp; s106</a:t>
            </a:r>
          </a:p>
          <a:p>
            <a:pPr lvl="3">
              <a:buFont typeface="Arial" pitchFamily="34" charset="0"/>
              <a:buChar char="•"/>
            </a:pPr>
            <a:r>
              <a:rPr lang="en-NZ" sz="1800" dirty="0" smtClean="0"/>
              <a:t>LAP</a:t>
            </a:r>
          </a:p>
          <a:p>
            <a:pPr lvl="1">
              <a:buNone/>
            </a:pPr>
            <a:endParaRPr lang="en-N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/>
            </a:r>
            <a:br>
              <a:rPr lang="en-NZ" dirty="0" smtClean="0"/>
            </a:br>
            <a:r>
              <a:rPr lang="en-NZ" sz="2800" b="1" dirty="0" smtClean="0"/>
              <a:t>The positives</a:t>
            </a:r>
            <a:endParaRPr lang="en-NZ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84784"/>
            <a:ext cx="8382000" cy="4077816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NZ" sz="2400" dirty="0" smtClean="0"/>
              <a:t>Local and more timely hearing of applications with opposition or objections</a:t>
            </a:r>
          </a:p>
          <a:p>
            <a:pPr lvl="1">
              <a:buFont typeface="Arial" pitchFamily="34" charset="0"/>
              <a:buChar char="•"/>
            </a:pPr>
            <a:r>
              <a:rPr lang="en-NZ" sz="2400" dirty="0" smtClean="0"/>
              <a:t>Agency collaboration – continuing to build on good existing relationships</a:t>
            </a:r>
          </a:p>
          <a:p>
            <a:pPr lvl="1">
              <a:buFont typeface="Arial" pitchFamily="34" charset="0"/>
              <a:buChar char="•"/>
            </a:pPr>
            <a:r>
              <a:rPr lang="en-NZ" sz="2400" dirty="0" smtClean="0"/>
              <a:t>Fee framework – sharpened focus on compliance</a:t>
            </a:r>
          </a:p>
          <a:p>
            <a:pPr lvl="1">
              <a:buFont typeface="Arial" pitchFamily="34" charset="0"/>
              <a:buChar char="•"/>
            </a:pPr>
            <a:r>
              <a:rPr lang="en-NZ" sz="2400" dirty="0" smtClean="0"/>
              <a:t>Reduced complacency, renewed focus on harm prevention</a:t>
            </a:r>
          </a:p>
          <a:p>
            <a:pPr lvl="1">
              <a:buFont typeface="Arial" pitchFamily="34" charset="0"/>
              <a:buChar char="•"/>
            </a:pPr>
            <a:r>
              <a:rPr lang="en-NZ" sz="2400" dirty="0" smtClean="0"/>
              <a:t>New conversations about harm – MOH raising wider issue of community impacts</a:t>
            </a:r>
          </a:p>
          <a:p>
            <a:pPr lvl="1">
              <a:buNone/>
            </a:pPr>
            <a:endParaRPr lang="en-N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2800" dirty="0" smtClean="0"/>
              <a:t/>
            </a:r>
            <a:br>
              <a:rPr lang="en-NZ" sz="2800" dirty="0" smtClean="0"/>
            </a:br>
            <a:r>
              <a:rPr lang="en-NZ" sz="2800" b="1" dirty="0" smtClean="0"/>
              <a:t>The positives continued…..</a:t>
            </a:r>
            <a:r>
              <a:rPr lang="en-NZ" dirty="0" smtClean="0"/>
              <a:t>	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endParaRPr lang="en-NZ" dirty="0" smtClean="0"/>
          </a:p>
          <a:p>
            <a:pPr lvl="1">
              <a:buFont typeface="Arial" pitchFamily="34" charset="0"/>
              <a:buChar char="•"/>
            </a:pPr>
            <a:r>
              <a:rPr lang="en-NZ" sz="2400" dirty="0" smtClean="0"/>
              <a:t>Manager’s Bridging test – refresher training for long term managers</a:t>
            </a:r>
          </a:p>
          <a:p>
            <a:pPr lvl="1">
              <a:buFont typeface="Arial" pitchFamily="34" charset="0"/>
              <a:buChar char="•"/>
            </a:pPr>
            <a:r>
              <a:rPr lang="en-NZ" sz="2400" dirty="0" smtClean="0"/>
              <a:t>Immediate impact on Special Licences for large events</a:t>
            </a:r>
          </a:p>
          <a:p>
            <a:pPr lvl="1">
              <a:buFont typeface="Arial" pitchFamily="34" charset="0"/>
              <a:buChar char="•"/>
            </a:pPr>
            <a:r>
              <a:rPr lang="en-NZ" sz="2400" dirty="0" smtClean="0"/>
              <a:t>Increased involvement of rest of team</a:t>
            </a:r>
          </a:p>
          <a:p>
            <a:pPr lvl="1">
              <a:buFont typeface="Arial" pitchFamily="34" charset="0"/>
              <a:buChar char="•"/>
            </a:pPr>
            <a:r>
              <a:rPr lang="en-NZ" sz="2400" dirty="0" smtClean="0"/>
              <a:t>Complete (forced!) review of all processes - systems, forms, website, information sheets, database, invoicing system…</a:t>
            </a:r>
          </a:p>
          <a:p>
            <a:pPr lvl="1">
              <a:buFont typeface="Arial" pitchFamily="34" charset="0"/>
              <a:buChar char="•"/>
            </a:pPr>
            <a:endParaRPr lang="en-NZ" dirty="0" smtClean="0"/>
          </a:p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2800" b="1" dirty="0" smtClean="0"/>
              <a:t/>
            </a:r>
            <a:br>
              <a:rPr lang="en-NZ" sz="2800" b="1" dirty="0" smtClean="0"/>
            </a:br>
            <a:r>
              <a:rPr lang="en-NZ" sz="2800" b="1" dirty="0" smtClean="0"/>
              <a:t>Key challenges in first year		</a:t>
            </a:r>
            <a:endParaRPr lang="en-NZ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endParaRPr lang="en-NZ" dirty="0" smtClean="0"/>
          </a:p>
          <a:p>
            <a:pPr lvl="1">
              <a:buFont typeface="Arial" pitchFamily="34" charset="0"/>
              <a:buChar char="•"/>
            </a:pPr>
            <a:r>
              <a:rPr lang="en-NZ" sz="2400" dirty="0" smtClean="0"/>
              <a:t>Complete (forced!) review of all processes – systems, forms, website, information sheets, database, invoicing system…</a:t>
            </a:r>
          </a:p>
          <a:p>
            <a:pPr lvl="3">
              <a:buFont typeface="Wingdings" pitchFamily="2" charset="2"/>
              <a:buChar char="§"/>
            </a:pPr>
            <a:r>
              <a:rPr lang="en-NZ" dirty="0" smtClean="0"/>
              <a:t>Very short timeframe from release of </a:t>
            </a:r>
            <a:r>
              <a:rPr lang="en-NZ" dirty="0" err="1" smtClean="0"/>
              <a:t>regs</a:t>
            </a:r>
            <a:r>
              <a:rPr lang="en-NZ" dirty="0" smtClean="0"/>
              <a:t> to effect</a:t>
            </a:r>
          </a:p>
          <a:p>
            <a:pPr lvl="3">
              <a:buFont typeface="Wingdings" pitchFamily="2" charset="2"/>
              <a:buChar char="§"/>
            </a:pPr>
            <a:r>
              <a:rPr lang="en-NZ" dirty="0" smtClean="0"/>
              <a:t>Very bad time of year  - Christmas, public holidays, statutory non-working days, peak trading period for tourism towns</a:t>
            </a:r>
          </a:p>
          <a:p>
            <a:pPr lvl="1">
              <a:buFont typeface="Arial" pitchFamily="34" charset="0"/>
              <a:buChar char="•"/>
            </a:pPr>
            <a:r>
              <a:rPr lang="en-NZ" sz="2400" dirty="0" smtClean="0"/>
              <a:t>The Act itself – language, organisation of sections, ambiguity…</a:t>
            </a:r>
          </a:p>
          <a:p>
            <a:pPr lvl="2">
              <a:buFont typeface="Arial" pitchFamily="34" charset="0"/>
              <a:buChar char="•"/>
            </a:pPr>
            <a:endParaRPr lang="en-N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2800" b="1" dirty="0" smtClean="0"/>
              <a:t/>
            </a:r>
            <a:br>
              <a:rPr lang="en-NZ" sz="2800" b="1" dirty="0" smtClean="0"/>
            </a:br>
            <a:r>
              <a:rPr lang="en-NZ" sz="2800" b="1" dirty="0" smtClean="0"/>
              <a:t>The challenges continued…</a:t>
            </a:r>
            <a:endParaRPr lang="en-NZ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endParaRPr lang="en-NZ" dirty="0" smtClean="0"/>
          </a:p>
          <a:p>
            <a:pPr lvl="1">
              <a:buFont typeface="Arial" pitchFamily="34" charset="0"/>
              <a:buChar char="•"/>
            </a:pPr>
            <a:r>
              <a:rPr lang="en-NZ" sz="2400" dirty="0" smtClean="0"/>
              <a:t>Establishment of DLC &amp; all related processes</a:t>
            </a:r>
          </a:p>
          <a:p>
            <a:pPr lvl="1">
              <a:buFont typeface="Arial" pitchFamily="34" charset="0"/>
              <a:buChar char="•"/>
            </a:pPr>
            <a:r>
              <a:rPr lang="en-NZ" sz="2400" dirty="0" smtClean="0"/>
              <a:t>Lack of case law particularly in relation to the new sections</a:t>
            </a:r>
          </a:p>
          <a:p>
            <a:pPr lvl="1">
              <a:buFont typeface="Arial" pitchFamily="34" charset="0"/>
              <a:buChar char="•"/>
            </a:pPr>
            <a:r>
              <a:rPr lang="en-NZ" sz="2400" dirty="0" smtClean="0"/>
              <a:t>Massive increase in resources needed – this is our “new normal”</a:t>
            </a:r>
          </a:p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2800" b="1" dirty="0" smtClean="0"/>
              <a:t/>
            </a:r>
            <a:br>
              <a:rPr lang="en-NZ" sz="2800" b="1" dirty="0" smtClean="0"/>
            </a:br>
            <a:r>
              <a:rPr lang="en-NZ" sz="2800" b="1" dirty="0" smtClean="0"/>
              <a:t>Dynamics of region’s DLCs</a:t>
            </a:r>
            <a:endParaRPr lang="en-NZ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en-NZ" sz="2400" dirty="0" smtClean="0"/>
          </a:p>
          <a:p>
            <a:pPr lvl="1">
              <a:buFont typeface="Arial" pitchFamily="34" charset="0"/>
              <a:buChar char="•"/>
            </a:pPr>
            <a:r>
              <a:rPr lang="en-NZ" sz="2400" dirty="0" smtClean="0"/>
              <a:t>Top of the South  - previously little if any DLA activity</a:t>
            </a:r>
          </a:p>
          <a:p>
            <a:pPr lvl="1">
              <a:buFont typeface="Arial" pitchFamily="34" charset="0"/>
              <a:buChar char="•"/>
            </a:pPr>
            <a:r>
              <a:rPr lang="en-NZ" sz="2400" dirty="0" smtClean="0"/>
              <a:t>Early days for DLCs as far as public hearings go</a:t>
            </a:r>
          </a:p>
          <a:p>
            <a:pPr lvl="3">
              <a:buFont typeface="Wingdings" pitchFamily="2" charset="2"/>
              <a:buChar char="§"/>
            </a:pPr>
            <a:r>
              <a:rPr lang="en-NZ" dirty="0" smtClean="0"/>
              <a:t>Nelson  - 1</a:t>
            </a:r>
          </a:p>
          <a:p>
            <a:pPr lvl="3">
              <a:buFont typeface="Wingdings" pitchFamily="2" charset="2"/>
              <a:buChar char="§"/>
            </a:pPr>
            <a:r>
              <a:rPr lang="en-NZ" dirty="0" smtClean="0"/>
              <a:t>Tasman - 1</a:t>
            </a:r>
          </a:p>
          <a:p>
            <a:pPr lvl="3">
              <a:buFont typeface="Wingdings" pitchFamily="2" charset="2"/>
              <a:buChar char="§"/>
            </a:pPr>
            <a:r>
              <a:rPr lang="en-NZ" dirty="0" smtClean="0"/>
              <a:t>Marlborough - 1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DC_Powerpoint Generic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TDC_Powerpoint Generic Template</Template>
  <TotalTime>903</TotalTime>
  <Words>375</Words>
  <Application>Microsoft Office PowerPoint</Application>
  <PresentationFormat>On-screen Show (4:3)</PresentationFormat>
  <Paragraphs>76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TDC_Powerpoint Generic Template</vt:lpstr>
      <vt:lpstr>One Year On: The Sale &amp; Supply of Alcohol Act 2012</vt:lpstr>
      <vt:lpstr> </vt:lpstr>
      <vt:lpstr> Capacity of the Act to deliver?</vt:lpstr>
      <vt:lpstr>  What has been shown to have an effect? </vt:lpstr>
      <vt:lpstr> The positives</vt:lpstr>
      <vt:lpstr> The positives continued….. </vt:lpstr>
      <vt:lpstr> Key challenges in first year  </vt:lpstr>
      <vt:lpstr> The challenges continued…</vt:lpstr>
      <vt:lpstr> Dynamics of region’s DLCs</vt:lpstr>
      <vt:lpstr> Key learnings from decisions so far…</vt:lpstr>
      <vt:lpstr> What is needed to improve outcomes?</vt:lpstr>
    </vt:vector>
  </TitlesOfParts>
  <Company>Tasman District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Year On: The Sale &amp; Supply of Alcohol Act 2012</dc:title>
  <dc:creator>tracy waddington</dc:creator>
  <cp:lastModifiedBy>CathyB</cp:lastModifiedBy>
  <cp:revision>80</cp:revision>
  <cp:lastPrinted>2015-03-25T06:15:58Z</cp:lastPrinted>
  <dcterms:created xsi:type="dcterms:W3CDTF">2015-03-22T20:32:20Z</dcterms:created>
  <dcterms:modified xsi:type="dcterms:W3CDTF">2015-07-06T01:43:05Z</dcterms:modified>
</cp:coreProperties>
</file>