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1" r:id="rId4"/>
    <p:sldId id="267" r:id="rId5"/>
    <p:sldId id="259" r:id="rId6"/>
    <p:sldId id="268" r:id="rId7"/>
    <p:sldId id="260" r:id="rId8"/>
    <p:sldId id="269" r:id="rId9"/>
    <p:sldId id="263" r:id="rId10"/>
    <p:sldId id="264" r:id="rId11"/>
    <p:sldId id="261" r:id="rId12"/>
  </p:sldIdLst>
  <p:sldSz cx="9144000" cy="6858000" type="screen4x3"/>
  <p:notesSz cx="6858000" cy="9947275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1" charset="0"/>
        <a:ea typeface="Osaka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1" charset="0"/>
        <a:ea typeface="Osaka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1" charset="0"/>
        <a:ea typeface="Osaka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1" charset="0"/>
        <a:ea typeface="Osaka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1" charset="0"/>
        <a:ea typeface="Osaka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1" charset="0"/>
        <a:ea typeface="Osaka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1" charset="0"/>
        <a:ea typeface="Osaka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1" charset="0"/>
        <a:ea typeface="Osaka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1" charset="0"/>
        <a:ea typeface="Osak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200"/>
    <a:srgbClr val="CB9A52"/>
    <a:srgbClr val="3F403C"/>
    <a:srgbClr val="99CCFF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126" autoAdjust="0"/>
  </p:normalViewPr>
  <p:slideViewPr>
    <p:cSldViewPr>
      <p:cViewPr varScale="1">
        <p:scale>
          <a:sx n="65" d="100"/>
          <a:sy n="65" d="100"/>
        </p:scale>
        <p:origin x="-29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4676" cy="53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9" tIns="45880" rIns="91759" bIns="458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6115" y="1"/>
            <a:ext cx="2917890" cy="53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9" tIns="45880" rIns="91759" bIns="458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1E80E9-AE2A-443C-A73C-E9DD76FEC5BF}" type="datetimeFigureOut">
              <a:rPr lang="en-US"/>
              <a:pPr/>
              <a:t>7/6/2015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6346"/>
            <a:ext cx="2994676" cy="45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9" tIns="45880" rIns="91759" bIns="458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6115" y="9456346"/>
            <a:ext cx="2917890" cy="45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9" tIns="45880" rIns="91759" bIns="458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3C1AA9-6974-4697-8BE8-F50E0778EB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6128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28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9" tIns="45880" rIns="91759" bIns="4588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121" y="0"/>
            <a:ext cx="2972280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9" tIns="45880" rIns="91759" bIns="4588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81" y="4724997"/>
            <a:ext cx="5485440" cy="447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9" tIns="45880" rIns="91759" bIns="45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8403"/>
            <a:ext cx="297228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9" tIns="45880" rIns="91759" bIns="4588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121" y="9448403"/>
            <a:ext cx="297228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9" tIns="45880" rIns="91759" bIns="4588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fld id="{CDB5DE8D-8DBA-496F-93F3-BCBCFC361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01226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5DE8D-8DBA-496F-93F3-BCBCFC36127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26724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5DE8D-8DBA-496F-93F3-BCBCFC36127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5DE8D-8DBA-496F-93F3-BCBCFC36127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5DE8D-8DBA-496F-93F3-BCBCFC36127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 smtClean="0"/>
          </a:p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5DE8D-8DBA-496F-93F3-BCBCFC36127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5DE8D-8DBA-496F-93F3-BCBCFC36127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5DE8D-8DBA-496F-93F3-BCBCFC36127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5DE8D-8DBA-496F-93F3-BCBCFC36127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1143000"/>
          </a:xfrm>
        </p:spPr>
        <p:txBody>
          <a:bodyPr/>
          <a:lstStyle>
            <a:lvl1pPr>
              <a:defRPr sz="36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7848600" cy="1066800"/>
          </a:xfrm>
        </p:spPr>
        <p:txBody>
          <a:bodyPr/>
          <a:lstStyle>
            <a:lvl1pPr marL="0" indent="0">
              <a:defRPr sz="20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B1708-E9C0-4000-AD6A-6D693A751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3ADDA-97E1-490C-8794-86048B1A9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0FEBB-1476-4C03-B2B3-2F8383DF2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815D5-7C6F-4BBA-8BA2-0F7601E7C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0DC1A-4C28-4A8F-9EEC-6517C96B4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8D843-6382-43EB-9533-C41136AA7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99DC1-C5BF-4ED0-884A-C5043E304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F4DCD-A9F3-4AE8-86BE-30C3EA59D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E5A5C-3CB9-442C-8673-E530B7596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78807-298E-481A-BA75-CB13C25DF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38D818-E9BA-4330-8987-A07495204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042FBB-9645-4152-95B8-ECDE40CBEA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F403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F403C"/>
          </a:solidFill>
          <a:latin typeface="Arial" charset="0"/>
          <a:ea typeface="Osak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F403C"/>
          </a:solidFill>
          <a:latin typeface="Arial" charset="0"/>
          <a:ea typeface="Osak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F403C"/>
          </a:solidFill>
          <a:latin typeface="Arial" charset="0"/>
          <a:ea typeface="Osak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F403C"/>
          </a:solidFill>
          <a:latin typeface="Arial" charset="0"/>
          <a:ea typeface="Osaka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1588" indent="-1588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3F403C"/>
          </a:solidFill>
          <a:latin typeface="+mn-lt"/>
          <a:ea typeface="+mn-ea"/>
          <a:cs typeface="+mn-cs"/>
        </a:defRPr>
      </a:lvl1pPr>
      <a:lvl2pPr marL="9032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3223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414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605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12776"/>
            <a:ext cx="7848600" cy="1143000"/>
          </a:xfrm>
        </p:spPr>
        <p:txBody>
          <a:bodyPr/>
          <a:lstStyle/>
          <a:p>
            <a:pPr algn="ctr"/>
            <a:r>
              <a:rPr lang="en-US" dirty="0" smtClean="0"/>
              <a:t>One Year On: The Sale &amp; Supply of Alcohol Act 2012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68960"/>
            <a:ext cx="7848600" cy="787896"/>
          </a:xfrm>
        </p:spPr>
        <p:txBody>
          <a:bodyPr/>
          <a:lstStyle/>
          <a:p>
            <a:pPr algn="ctr"/>
            <a:r>
              <a:rPr lang="en-US" dirty="0" smtClean="0"/>
              <a:t>26 March 2015</a:t>
            </a:r>
          </a:p>
          <a:p>
            <a:pPr algn="ctr"/>
            <a:r>
              <a:rPr lang="en-US" dirty="0" smtClean="0"/>
              <a:t>Wellington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dirty="0" smtClean="0"/>
              <a:t/>
            </a:r>
            <a:br>
              <a:rPr lang="en-NZ" sz="2800" dirty="0" smtClean="0"/>
            </a:br>
            <a:r>
              <a:rPr lang="en-NZ" sz="2800" b="1" dirty="0" smtClean="0"/>
              <a:t>Key learnings from decisions so far…</a:t>
            </a:r>
            <a:endParaRPr lang="en-N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endParaRPr lang="en-NZ" sz="2400" dirty="0" smtClean="0"/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Single alcohol areas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DLC processes</a:t>
            </a:r>
            <a:endParaRPr lang="en-N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b="1" dirty="0" smtClean="0"/>
              <a:t/>
            </a:r>
            <a:br>
              <a:rPr lang="en-NZ" sz="2800" b="1" dirty="0" smtClean="0"/>
            </a:br>
            <a:r>
              <a:rPr lang="en-NZ" sz="2800" b="1" dirty="0" smtClean="0"/>
              <a:t>What is needed to improve outcomes?</a:t>
            </a:r>
            <a:endParaRPr lang="en-N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endParaRPr lang="en-NZ" sz="2400" dirty="0" smtClean="0"/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Amendment to the Act  -  at least those sections identified by ARLA in annual report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Central govt to make the changes that will have an effect:</a:t>
            </a:r>
          </a:p>
          <a:p>
            <a:pPr lvl="3">
              <a:buFont typeface="Wingdings" pitchFamily="2" charset="2"/>
              <a:buChar char="§"/>
            </a:pPr>
            <a:r>
              <a:rPr lang="en-NZ" dirty="0" smtClean="0"/>
              <a:t>Pricing</a:t>
            </a:r>
          </a:p>
          <a:p>
            <a:pPr lvl="3">
              <a:buFont typeface="Wingdings" pitchFamily="2" charset="2"/>
              <a:buChar char="§"/>
            </a:pPr>
            <a:r>
              <a:rPr lang="en-NZ" dirty="0" smtClean="0"/>
              <a:t>Advertising</a:t>
            </a:r>
          </a:p>
          <a:p>
            <a:pPr lvl="3">
              <a:buFont typeface="Wingdings" pitchFamily="2" charset="2"/>
              <a:buChar char="§"/>
            </a:pPr>
            <a:r>
              <a:rPr lang="en-NZ" dirty="0" smtClean="0"/>
              <a:t>More work around supply to minors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dirty="0" smtClean="0"/>
              <a:t/>
            </a:r>
            <a:br>
              <a:rPr lang="en-NZ" sz="2800" dirty="0" smtClean="0"/>
            </a:b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pPr algn="ctr"/>
            <a:r>
              <a:rPr lang="en-NZ" sz="2800" b="1" dirty="0" smtClean="0"/>
              <a:t>What’s working well?</a:t>
            </a:r>
          </a:p>
          <a:p>
            <a:pPr algn="ctr"/>
            <a:r>
              <a:rPr lang="en-NZ" sz="2800" b="1" dirty="0" smtClean="0"/>
              <a:t>Challenges?</a:t>
            </a:r>
          </a:p>
          <a:p>
            <a:pPr algn="ctr"/>
            <a:r>
              <a:rPr lang="en-NZ" sz="2800" b="1" dirty="0" smtClean="0"/>
              <a:t>Priorities moving forward?</a:t>
            </a:r>
            <a:r>
              <a:rPr lang="en-NZ" sz="2800" dirty="0" smtClean="0"/>
              <a:t> 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dirty="0" smtClean="0"/>
              <a:t>Inspector’s view</a:t>
            </a:r>
          </a:p>
          <a:p>
            <a:pPr algn="ctr"/>
            <a:r>
              <a:rPr lang="en-NZ" sz="2800" dirty="0" smtClean="0"/>
              <a:t>Tracy Waddington</a:t>
            </a:r>
          </a:p>
          <a:p>
            <a:pPr algn="ctr"/>
            <a:r>
              <a:rPr lang="en-NZ" sz="2800" dirty="0" smtClean="0"/>
              <a:t>Tasman District Council</a:t>
            </a:r>
          </a:p>
          <a:p>
            <a:pPr algn="ctr"/>
            <a:endParaRPr lang="en-N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b="1" dirty="0" smtClean="0"/>
              <a:t/>
            </a:r>
            <a:br>
              <a:rPr lang="en-NZ" sz="2800" b="1" dirty="0" smtClean="0"/>
            </a:br>
            <a:r>
              <a:rPr lang="en-NZ" sz="2800" b="1" dirty="0" smtClean="0"/>
              <a:t>Capacity of the Act to deliver?</a:t>
            </a:r>
            <a:endParaRPr lang="en-N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pPr lvl="2"/>
            <a:r>
              <a:rPr lang="en-NZ" dirty="0" smtClean="0"/>
              <a:t>Purpose – to put in place a reasonable system of control over the sale &amp; supply of alcohol that achieves the object</a:t>
            </a:r>
          </a:p>
          <a:p>
            <a:pPr marL="1093788" lvl="2" indent="0">
              <a:buNone/>
            </a:pPr>
            <a:endParaRPr lang="en-NZ" dirty="0" smtClean="0"/>
          </a:p>
          <a:p>
            <a:pPr lvl="2"/>
            <a:r>
              <a:rPr lang="en-NZ" dirty="0" smtClean="0"/>
              <a:t>Object  - that the sale, supply and consumption of alcohol is undertaken safely and responsibly and that harm is minimised</a:t>
            </a:r>
          </a:p>
        </p:txBody>
      </p:sp>
    </p:spTree>
    <p:extLst>
      <p:ext uri="{BB962C8B-B14F-4D97-AF65-F5344CB8AC3E}">
        <p14:creationId xmlns="" xmlns:p14="http://schemas.microsoft.com/office/powerpoint/2010/main" val="2604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sz="2800" b="1" dirty="0"/>
              <a:t>What has been shown to have an effect?</a:t>
            </a:r>
            <a:r>
              <a:rPr lang="en-NZ" dirty="0"/>
              <a:t/>
            </a:r>
            <a:br>
              <a:rPr lang="en-NZ" dirty="0"/>
            </a:b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8760"/>
            <a:ext cx="8382000" cy="4293840"/>
          </a:xfrm>
        </p:spPr>
        <p:txBody>
          <a:bodyPr/>
          <a:lstStyle/>
          <a:p>
            <a:pPr lvl="2"/>
            <a:r>
              <a:rPr lang="en-NZ" dirty="0" smtClean="0"/>
              <a:t>Increase the price</a:t>
            </a:r>
          </a:p>
          <a:p>
            <a:pPr lvl="2"/>
            <a:r>
              <a:rPr lang="en-NZ" dirty="0" smtClean="0"/>
              <a:t>Reduce advertising</a:t>
            </a:r>
          </a:p>
          <a:p>
            <a:pPr lvl="2"/>
            <a:r>
              <a:rPr lang="en-NZ" dirty="0" smtClean="0"/>
              <a:t>Reduce availability</a:t>
            </a:r>
          </a:p>
          <a:p>
            <a:pPr lvl="2"/>
            <a:endParaRPr lang="en-NZ" dirty="0" smtClean="0"/>
          </a:p>
          <a:p>
            <a:r>
              <a:rPr lang="en-NZ" dirty="0" smtClean="0"/>
              <a:t>Of these </a:t>
            </a:r>
            <a:r>
              <a:rPr lang="en-NZ" b="1" dirty="0" smtClean="0"/>
              <a:t>availability</a:t>
            </a:r>
            <a:r>
              <a:rPr lang="en-NZ" dirty="0" smtClean="0"/>
              <a:t> is the only element where control is attempted by the Act</a:t>
            </a:r>
          </a:p>
          <a:p>
            <a:endParaRPr lang="en-NZ" dirty="0" smtClean="0"/>
          </a:p>
          <a:p>
            <a:pPr lvl="2">
              <a:buFont typeface="Arial" pitchFamily="34" charset="0"/>
              <a:buChar char="•"/>
            </a:pPr>
            <a:r>
              <a:rPr lang="en-NZ" dirty="0" smtClean="0"/>
              <a:t>Hours</a:t>
            </a:r>
          </a:p>
          <a:p>
            <a:pPr lvl="2"/>
            <a:r>
              <a:rPr lang="en-NZ" dirty="0" smtClean="0"/>
              <a:t>Location and Density – s105 &amp; s106</a:t>
            </a:r>
          </a:p>
          <a:p>
            <a:pPr lvl="3">
              <a:buFont typeface="Arial" pitchFamily="34" charset="0"/>
              <a:buChar char="•"/>
            </a:pPr>
            <a:r>
              <a:rPr lang="en-NZ" sz="1800" dirty="0" smtClean="0"/>
              <a:t>LAP</a:t>
            </a:r>
          </a:p>
          <a:p>
            <a:pPr lvl="1">
              <a:buNone/>
            </a:pP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sz="2800" b="1" dirty="0" smtClean="0"/>
              <a:t>The positives</a:t>
            </a:r>
            <a:endParaRPr lang="en-N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4784"/>
            <a:ext cx="8382000" cy="4077816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Local and more timely hearing of applications with opposition or objections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Agency collaboration – continuing to build on good existing relationships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Fee framework – sharpened focus on compliance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Reduced complacency, renewed focus on harm prevention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New conversations about harm – MOH raising wider issue of community impacts</a:t>
            </a:r>
          </a:p>
          <a:p>
            <a:pPr lvl="1">
              <a:buNone/>
            </a:pPr>
            <a:endParaRPr lang="en-N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dirty="0" smtClean="0"/>
              <a:t/>
            </a:r>
            <a:br>
              <a:rPr lang="en-NZ" sz="2800" dirty="0" smtClean="0"/>
            </a:br>
            <a:r>
              <a:rPr lang="en-NZ" sz="2800" b="1" dirty="0" smtClean="0"/>
              <a:t>The positives continued…..</a:t>
            </a:r>
            <a:r>
              <a:rPr lang="en-NZ" dirty="0" smtClean="0"/>
              <a:t>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endParaRPr lang="en-NZ" dirty="0" smtClean="0"/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Manager’s Bridging test – refresher training for long term managers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Immediate impact on Special Licences for large events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Increased involvement of rest of team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Complete (forced!) review of all processes - systems, forms, website, information sheets, database, invoicing system…</a:t>
            </a:r>
          </a:p>
          <a:p>
            <a:pPr lvl="1">
              <a:buFont typeface="Arial" pitchFamily="34" charset="0"/>
              <a:buChar char="•"/>
            </a:pPr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b="1" dirty="0" smtClean="0"/>
              <a:t/>
            </a:r>
            <a:br>
              <a:rPr lang="en-NZ" sz="2800" b="1" dirty="0" smtClean="0"/>
            </a:br>
            <a:r>
              <a:rPr lang="en-NZ" sz="2800" b="1" dirty="0" smtClean="0"/>
              <a:t>Key challenges in first year		</a:t>
            </a:r>
            <a:endParaRPr lang="en-N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endParaRPr lang="en-NZ" dirty="0" smtClean="0"/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Complete (forced!) review of all processes – systems, forms, website, information sheets, database, invoicing system…</a:t>
            </a:r>
          </a:p>
          <a:p>
            <a:pPr lvl="3">
              <a:buFont typeface="Wingdings" pitchFamily="2" charset="2"/>
              <a:buChar char="§"/>
            </a:pPr>
            <a:r>
              <a:rPr lang="en-NZ" dirty="0" smtClean="0"/>
              <a:t>Very short timeframe from release of </a:t>
            </a:r>
            <a:r>
              <a:rPr lang="en-NZ" dirty="0" err="1" smtClean="0"/>
              <a:t>regs</a:t>
            </a:r>
            <a:r>
              <a:rPr lang="en-NZ" dirty="0" smtClean="0"/>
              <a:t> to effect</a:t>
            </a:r>
          </a:p>
          <a:p>
            <a:pPr lvl="3">
              <a:buFont typeface="Wingdings" pitchFamily="2" charset="2"/>
              <a:buChar char="§"/>
            </a:pPr>
            <a:r>
              <a:rPr lang="en-NZ" dirty="0" smtClean="0"/>
              <a:t>Very bad time of year  - Christmas, public holidays, statutory non-working days, peak trading period for tourism towns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The Act itself – language, organisation of sections, ambiguity…</a:t>
            </a:r>
          </a:p>
          <a:p>
            <a:pPr lvl="2">
              <a:buFont typeface="Arial" pitchFamily="34" charset="0"/>
              <a:buChar char="•"/>
            </a:pP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b="1" dirty="0" smtClean="0"/>
              <a:t/>
            </a:r>
            <a:br>
              <a:rPr lang="en-NZ" sz="2800" b="1" dirty="0" smtClean="0"/>
            </a:br>
            <a:r>
              <a:rPr lang="en-NZ" sz="2800" b="1" dirty="0" smtClean="0"/>
              <a:t>The challenges continued…</a:t>
            </a:r>
            <a:endParaRPr lang="en-N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endParaRPr lang="en-NZ" dirty="0" smtClean="0"/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Establishment of DLC &amp; all related processes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Lack of case law particularly in relation to the new sections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Massive increase in resources needed – this is our “new normal”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2800" b="1" dirty="0" smtClean="0"/>
              <a:t/>
            </a:r>
            <a:br>
              <a:rPr lang="en-NZ" sz="2800" b="1" dirty="0" smtClean="0"/>
            </a:br>
            <a:r>
              <a:rPr lang="en-NZ" sz="2800" b="1" dirty="0" smtClean="0"/>
              <a:t>Dynamics of region’s DLCs</a:t>
            </a:r>
            <a:endParaRPr lang="en-NZ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NZ" sz="2400" dirty="0" smtClean="0"/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Top of the South  - previously little if any DLA activity</a:t>
            </a:r>
          </a:p>
          <a:p>
            <a:pPr lvl="1">
              <a:buFont typeface="Arial" pitchFamily="34" charset="0"/>
              <a:buChar char="•"/>
            </a:pPr>
            <a:r>
              <a:rPr lang="en-NZ" sz="2400" dirty="0" smtClean="0"/>
              <a:t>Early days for DLCs as far as public hearings go</a:t>
            </a:r>
          </a:p>
          <a:p>
            <a:pPr lvl="3">
              <a:buFont typeface="Wingdings" pitchFamily="2" charset="2"/>
              <a:buChar char="§"/>
            </a:pPr>
            <a:r>
              <a:rPr lang="en-NZ" dirty="0" smtClean="0"/>
              <a:t>Nelson  - 1</a:t>
            </a:r>
          </a:p>
          <a:p>
            <a:pPr lvl="3">
              <a:buFont typeface="Wingdings" pitchFamily="2" charset="2"/>
              <a:buChar char="§"/>
            </a:pPr>
            <a:r>
              <a:rPr lang="en-NZ" dirty="0" smtClean="0"/>
              <a:t>Tasman - 1</a:t>
            </a:r>
          </a:p>
          <a:p>
            <a:pPr lvl="3">
              <a:buFont typeface="Wingdings" pitchFamily="2" charset="2"/>
              <a:buChar char="§"/>
            </a:pPr>
            <a:r>
              <a:rPr lang="en-NZ" dirty="0" smtClean="0"/>
              <a:t>Marlborough - 1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C_Powerpoint Generic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TDC_Powerpoint Generic Template</Template>
  <TotalTime>903</TotalTime>
  <Words>375</Words>
  <Application>Microsoft Office PowerPoint</Application>
  <PresentationFormat>On-screen Show (4:3)</PresentationFormat>
  <Paragraphs>76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TDC_Powerpoint Generic Template</vt:lpstr>
      <vt:lpstr>One Year On: The Sale &amp; Supply of Alcohol Act 2012</vt:lpstr>
      <vt:lpstr> </vt:lpstr>
      <vt:lpstr> Capacity of the Act to deliver?</vt:lpstr>
      <vt:lpstr>  What has been shown to have an effect? </vt:lpstr>
      <vt:lpstr> The positives</vt:lpstr>
      <vt:lpstr> The positives continued….. </vt:lpstr>
      <vt:lpstr> Key challenges in first year  </vt:lpstr>
      <vt:lpstr> The challenges continued…</vt:lpstr>
      <vt:lpstr> Dynamics of region’s DLCs</vt:lpstr>
      <vt:lpstr> Key learnings from decisions so far…</vt:lpstr>
      <vt:lpstr> What is needed to improve outcomes?</vt:lpstr>
    </vt:vector>
  </TitlesOfParts>
  <Company>Tasman District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Year On: The Sale &amp; Supply of Alcohol Act 2012</dc:title>
  <dc:creator>tracy waddington</dc:creator>
  <cp:lastModifiedBy>CathyB</cp:lastModifiedBy>
  <cp:revision>80</cp:revision>
  <cp:lastPrinted>2015-03-25T06:15:58Z</cp:lastPrinted>
  <dcterms:created xsi:type="dcterms:W3CDTF">2015-03-22T20:32:20Z</dcterms:created>
  <dcterms:modified xsi:type="dcterms:W3CDTF">2015-07-06T01:43:05Z</dcterms:modified>
</cp:coreProperties>
</file>