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9"/>
  </p:notesMasterIdLst>
  <p:handoutMasterIdLst>
    <p:handoutMasterId r:id="rId10"/>
  </p:handoutMasterIdLst>
  <p:sldIdLst>
    <p:sldId id="263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797675" cy="9856788"/>
  <p:custDataLst>
    <p:tags r:id="rId11"/>
  </p:custDataLst>
  <p:defaultTextStyle>
    <a:defPPr>
      <a:defRPr lang="en-N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99FF"/>
    <a:srgbClr val="0066FF"/>
    <a:srgbClr val="008080"/>
    <a:srgbClr val="993366"/>
    <a:srgbClr val="FF9933"/>
    <a:srgbClr val="FFFF00"/>
    <a:srgbClr val="99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691" autoAdjust="0"/>
    <p:restoredTop sz="86328" autoAdjust="0"/>
  </p:normalViewPr>
  <p:slideViewPr>
    <p:cSldViewPr>
      <p:cViewPr varScale="1">
        <p:scale>
          <a:sx n="100" d="100"/>
          <a:sy n="100" d="100"/>
        </p:scale>
        <p:origin x="-19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78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405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NZ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1760A31D-CE9B-429E-B0E8-F912DAF3CAFF}" type="datetimeFigureOut">
              <a:rPr lang="en-NZ"/>
              <a:pPr>
                <a:defRPr/>
              </a:pPr>
              <a:t>9/07/2015</a:t>
            </a:fld>
            <a:endParaRPr lang="en-NZ" dirty="0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1488"/>
            <a:ext cx="29464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NZ" dirty="0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61488"/>
            <a:ext cx="29464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fld id="{7952EB1A-E0FE-4020-872D-2A148665F590}" type="slidenum">
              <a:rPr lang="en-NZ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="" xmlns:p14="http://schemas.microsoft.com/office/powerpoint/2010/main" val="781029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NZ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NZ" dirty="0"/>
          </a:p>
        </p:txBody>
      </p:sp>
      <p:sp>
        <p:nvSpPr>
          <p:cNvPr id="757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5038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681538"/>
            <a:ext cx="5435600" cy="443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noProof="0" smtClean="0"/>
              <a:t>Click to edit Master text styles</a:t>
            </a:r>
          </a:p>
          <a:p>
            <a:pPr lvl="1"/>
            <a:r>
              <a:rPr lang="en-NZ" noProof="0" smtClean="0"/>
              <a:t>Second level</a:t>
            </a:r>
          </a:p>
          <a:p>
            <a:pPr lvl="2"/>
            <a:r>
              <a:rPr lang="en-NZ" noProof="0" smtClean="0"/>
              <a:t>Third level</a:t>
            </a:r>
          </a:p>
          <a:p>
            <a:pPr lvl="3"/>
            <a:r>
              <a:rPr lang="en-NZ" noProof="0" smtClean="0"/>
              <a:t>Fourth level</a:t>
            </a:r>
          </a:p>
          <a:p>
            <a:pPr lvl="4"/>
            <a:r>
              <a:rPr lang="en-NZ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1488"/>
            <a:ext cx="29464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NZ" dirty="0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61488"/>
            <a:ext cx="29464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82ABAFE-563B-4348-8917-9EF565FA0323}" type="slidenum">
              <a:rPr lang="en-NZ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="" xmlns:p14="http://schemas.microsoft.com/office/powerpoint/2010/main" val="23997882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2ABAFE-563B-4348-8917-9EF565FA0323}" type="slidenum">
              <a:rPr lang="en-NZ" smtClean="0"/>
              <a:pPr/>
              <a:t>3</a:t>
            </a:fld>
            <a:endParaRPr lang="en-NZ" dirty="0"/>
          </a:p>
        </p:txBody>
      </p:sp>
    </p:spTree>
    <p:extLst>
      <p:ext uri="{BB962C8B-B14F-4D97-AF65-F5344CB8AC3E}">
        <p14:creationId xmlns="" xmlns:p14="http://schemas.microsoft.com/office/powerpoint/2010/main" val="2462961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2ABAFE-563B-4348-8917-9EF565FA0323}" type="slidenum">
              <a:rPr lang="en-NZ" smtClean="0"/>
              <a:pPr/>
              <a:t>4</a:t>
            </a:fld>
            <a:endParaRPr lang="en-NZ" dirty="0"/>
          </a:p>
        </p:txBody>
      </p:sp>
    </p:spTree>
    <p:extLst>
      <p:ext uri="{BB962C8B-B14F-4D97-AF65-F5344CB8AC3E}">
        <p14:creationId xmlns="" xmlns:p14="http://schemas.microsoft.com/office/powerpoint/2010/main" val="2914835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2ABAFE-563B-4348-8917-9EF565FA0323}" type="slidenum">
              <a:rPr lang="en-NZ" smtClean="0"/>
              <a:pPr/>
              <a:t>6</a:t>
            </a:fld>
            <a:endParaRPr lang="en-NZ" dirty="0"/>
          </a:p>
        </p:txBody>
      </p:sp>
    </p:spTree>
    <p:extLst>
      <p:ext uri="{BB962C8B-B14F-4D97-AF65-F5344CB8AC3E}">
        <p14:creationId xmlns="" xmlns:p14="http://schemas.microsoft.com/office/powerpoint/2010/main" val="2532067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7C8C0-0A56-4B43-8C73-CB7CB98D0CB4}" type="datetimeFigureOut">
              <a:rPr lang="en-US"/>
              <a:pPr>
                <a:defRPr/>
              </a:pPr>
              <a:t>7/9/2015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EC0813-252C-42B9-9F30-9F73B5923055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567468301"/>
      </p:ext>
    </p:extLst>
  </p:cSld>
  <p:clrMapOvr>
    <a:masterClrMapping/>
  </p:clrMapOvr>
  <p:transition spd="med"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9946B-A78F-4E15-BD8F-3BB720D752FE}" type="datetimeFigureOut">
              <a:rPr lang="en-US"/>
              <a:pPr>
                <a:defRPr/>
              </a:pPr>
              <a:t>7/9/2015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D84861-6832-477E-B65F-6F6F6F81ABE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32153141"/>
      </p:ext>
    </p:extLst>
  </p:cSld>
  <p:clrMapOvr>
    <a:masterClrMapping/>
  </p:clrMapOvr>
  <p:transition spd="med"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21298-6290-456B-A5C0-EC08D37108C5}" type="datetimeFigureOut">
              <a:rPr lang="en-US"/>
              <a:pPr>
                <a:defRPr/>
              </a:pPr>
              <a:t>7/9/2015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223D85-A1DB-4A9C-BCFC-74E83D8A5A3D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568667162"/>
      </p:ext>
    </p:extLst>
  </p:cSld>
  <p:clrMapOvr>
    <a:masterClrMapping/>
  </p:clrMapOvr>
  <p:transition spd="med">
    <p:push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B7C97-A015-4782-8522-119A9ECF17DF}" type="datetimeFigureOut">
              <a:rPr lang="en-US"/>
              <a:pPr>
                <a:defRPr/>
              </a:pPr>
              <a:t>7/9/2015</a:t>
            </a:fld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9511E6-AA9D-48F0-8DCE-71EB81F35415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932980713"/>
      </p:ext>
    </p:extLst>
  </p:cSld>
  <p:clrMapOvr>
    <a:masterClrMapping/>
  </p:clrMapOvr>
  <p:transition spd="med">
    <p:push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NZ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39179-EA78-4534-B057-3DD8C557763B}" type="datetimeFigureOut">
              <a:rPr lang="en-US"/>
              <a:pPr>
                <a:defRPr/>
              </a:pPr>
              <a:t>7/9/2015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502528-2CB7-4141-9322-F303E40662AA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850434277"/>
      </p:ext>
    </p:extLst>
  </p:cSld>
  <p:clrMapOvr>
    <a:masterClrMapping/>
  </p:clrMapOvr>
  <p:transition spd="med">
    <p:push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63361-A5E1-4A76-BECA-9CF3D98EFD75}" type="datetimeFigureOut">
              <a:rPr lang="en-US"/>
              <a:pPr>
                <a:defRPr/>
              </a:pPr>
              <a:t>7/9/2015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E8A76B-06AC-4C7C-A2A6-9876CBCD2527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4252747860"/>
      </p:ext>
    </p:extLst>
  </p:cSld>
  <p:clrMapOvr>
    <a:masterClrMapping/>
  </p:clrMapOvr>
  <p:transition spd="med">
    <p:push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n-NZ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170DD-1DE7-46E2-ABDE-A96122BE46D8}" type="datetimeFigureOut">
              <a:rPr lang="en-US"/>
              <a:pPr>
                <a:defRPr/>
              </a:pPr>
              <a:t>7/9/2015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1395DA-0C6D-49A7-A30F-139658357409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48602895"/>
      </p:ext>
    </p:extLst>
  </p:cSld>
  <p:clrMapOvr>
    <a:masterClrMapping/>
  </p:clrMapOvr>
  <p:transition spd="med">
    <p:push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n-NZ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0FC0B-10C9-4F33-AC29-98A08A05AF5C}" type="datetimeFigureOut">
              <a:rPr lang="en-US"/>
              <a:pPr>
                <a:defRPr/>
              </a:pPr>
              <a:t>7/9/2015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612CDA-61C5-4781-B542-32D18A90FF86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276402882"/>
      </p:ext>
    </p:extLst>
  </p:cSld>
  <p:clrMapOvr>
    <a:masterClrMapping/>
  </p:clrMapOvr>
  <p:transition spd="med">
    <p:push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917D7-3007-4474-81F9-D49EC6A75890}" type="datetimeFigureOut">
              <a:rPr lang="en-US"/>
              <a:pPr>
                <a:defRPr/>
              </a:pPr>
              <a:t>7/9/2015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CDD37A-B9A7-4DB6-8C42-F361AB7FEE94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380605921"/>
      </p:ext>
    </p:extLst>
  </p:cSld>
  <p:clrMapOvr>
    <a:masterClrMapping/>
  </p:clrMapOvr>
  <p:transition spd="med">
    <p:push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64A0B-1C57-4FAA-87C5-A899E5165FCD}" type="datetimeFigureOut">
              <a:rPr lang="en-US"/>
              <a:pPr>
                <a:defRPr/>
              </a:pPr>
              <a:t>7/9/2015</a:t>
            </a:fld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3D55F-E47E-49FA-BA20-D0A6E0974857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166218"/>
      </p:ext>
    </p:extLst>
  </p:cSld>
  <p:clrMapOvr>
    <a:masterClrMapping/>
  </p:clrMapOvr>
  <p:transition spd="med">
    <p:push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02EE1-D8C7-4FE3-9587-5F43DE441A6F}" type="datetimeFigureOut">
              <a:rPr lang="en-US"/>
              <a:pPr>
                <a:defRPr/>
              </a:pPr>
              <a:t>7/9/2015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75CA97B-8242-465C-A7E5-AA6821F4E077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164063812"/>
      </p:ext>
    </p:extLst>
  </p:cSld>
  <p:clrMapOvr>
    <a:masterClrMapping/>
  </p:clrMapOvr>
  <p:transition spd="med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2936C-BEB6-4691-BAC2-EEC4BF643832}" type="datetimeFigureOut">
              <a:rPr lang="en-US"/>
              <a:pPr>
                <a:defRPr/>
              </a:pPr>
              <a:t>7/9/2015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A6B19-554C-43C6-83DD-07814D41C65B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436397925"/>
      </p:ext>
    </p:extLst>
  </p:cSld>
  <p:clrMapOvr>
    <a:masterClrMapping/>
  </p:clrMapOvr>
  <p:transition spd="med"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50FCA-FD06-4E34-AE77-44474582B707}" type="datetimeFigureOut">
              <a:rPr lang="en-US"/>
              <a:pPr>
                <a:defRPr/>
              </a:pPr>
              <a:t>7/9/2015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AFC68C-7CA6-4178-B96E-785EE76A4E49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063366300"/>
      </p:ext>
    </p:extLst>
  </p:cSld>
  <p:clrMapOvr>
    <a:masterClrMapping/>
  </p:clrMapOvr>
  <p:transition spd="med"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2FCBE-1145-4139-8432-6481ADE9C47E}" type="datetimeFigureOut">
              <a:rPr lang="en-US"/>
              <a:pPr>
                <a:defRPr/>
              </a:pPr>
              <a:t>7/9/2015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C65753-734A-4593-9D34-F3581D74E9FD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4179008140"/>
      </p:ext>
    </p:extLst>
  </p:cSld>
  <p:clrMapOvr>
    <a:masterClrMapping/>
  </p:clrMapOvr>
  <p:transition spd="med"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73A25-9174-4FF4-926D-9860E0458102}" type="datetimeFigureOut">
              <a:rPr lang="en-US"/>
              <a:pPr>
                <a:defRPr/>
              </a:pPr>
              <a:t>7/9/2015</a:t>
            </a:fld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BF34EE-B4D0-4073-A4E1-47E2686C9E3D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748816174"/>
      </p:ext>
    </p:extLst>
  </p:cSld>
  <p:clrMapOvr>
    <a:masterClrMapping/>
  </p:clrMapOvr>
  <p:transition spd="med"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EC5CC-5A30-4280-8FFB-1CB8032B7270}" type="datetimeFigureOut">
              <a:rPr lang="en-US"/>
              <a:pPr>
                <a:defRPr/>
              </a:pPr>
              <a:t>7/9/2015</a:t>
            </a:fld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4C8003-E69F-4B16-AC4A-315C31A77326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157828171"/>
      </p:ext>
    </p:extLst>
  </p:cSld>
  <p:clrMapOvr>
    <a:masterClrMapping/>
  </p:clrMapOvr>
  <p:transition spd="med"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1D00E-B952-44E5-B241-62918FFDE39E}" type="datetimeFigureOut">
              <a:rPr lang="en-US"/>
              <a:pPr>
                <a:defRPr/>
              </a:pPr>
              <a:t>7/9/2015</a:t>
            </a:fld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8FAB48-A3A6-409B-B354-EDA23292492D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303672785"/>
      </p:ext>
    </p:extLst>
  </p:cSld>
  <p:clrMapOvr>
    <a:masterClrMapping/>
  </p:clrMapOvr>
  <p:transition spd="med"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FE3C1-7C5B-4A70-AA87-D8688FCBA665}" type="datetimeFigureOut">
              <a:rPr lang="en-US"/>
              <a:pPr>
                <a:defRPr/>
              </a:pPr>
              <a:t>7/9/2015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F674A6-9743-4405-9FC2-7C9408069537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56914822"/>
      </p:ext>
    </p:extLst>
  </p:cSld>
  <p:clrMapOvr>
    <a:masterClrMapping/>
  </p:clrMapOvr>
  <p:transition spd="med"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C2B10-F711-4696-A50C-3FA20AF3639F}" type="datetimeFigureOut">
              <a:rPr lang="en-US"/>
              <a:pPr>
                <a:defRPr/>
              </a:pPr>
              <a:t>7/9/2015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B7D5E9-DFF0-4A8A-96AD-72582E9B13C6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192888510"/>
      </p:ext>
    </p:extLst>
  </p:cSld>
  <p:clrMapOvr>
    <a:masterClrMapping/>
  </p:clrMapOvr>
  <p:transition spd="med"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C4396919-B243-4DE2-8223-89FB28607F90}" type="datetimeFigureOut">
              <a:rPr lang="en-US"/>
              <a:pPr>
                <a:defRPr/>
              </a:pPr>
              <a:t>7/9/2015</a:t>
            </a:fld>
            <a:endParaRPr lang="en-GB" dirty="0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49AFE87-2029-4E73-B538-A6C6561655CC}" type="slidenum">
              <a:rPr lang="en-GB"/>
              <a:pPr/>
              <a:t>‹#›</a:t>
            </a:fld>
            <a:endParaRPr lang="en-GB" dirty="0"/>
          </a:p>
        </p:txBody>
      </p:sp>
      <p:pic>
        <p:nvPicPr>
          <p:cNvPr id="1031" name="Picture 7" descr="RPHBanner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6325"/>
            <a:ext cx="91440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7" r:id="rId2"/>
    <p:sldLayoutId id="2147483666" r:id="rId3"/>
    <p:sldLayoutId id="2147483665" r:id="rId4"/>
    <p:sldLayoutId id="2147483664" r:id="rId5"/>
    <p:sldLayoutId id="2147483663" r:id="rId6"/>
    <p:sldLayoutId id="2147483662" r:id="rId7"/>
    <p:sldLayoutId id="2147483661" r:id="rId8"/>
    <p:sldLayoutId id="2147483660" r:id="rId9"/>
    <p:sldLayoutId id="2147483659" r:id="rId10"/>
    <p:sldLayoutId id="2147483658" r:id="rId11"/>
    <p:sldLayoutId id="2147483657" r:id="rId12"/>
    <p:sldLayoutId id="2147483656" r:id="rId13"/>
    <p:sldLayoutId id="2147483655" r:id="rId14"/>
    <p:sldLayoutId id="2147483654" r:id="rId15"/>
    <p:sldLayoutId id="2147483653" r:id="rId16"/>
    <p:sldLayoutId id="2147483652" r:id="rId17"/>
    <p:sldLayoutId id="2147483651" r:id="rId18"/>
    <p:sldLayoutId id="2147483669" r:id="rId19"/>
  </p:sldLayoutIdLst>
  <p:transition spd="med">
    <p:push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9933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993366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993366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993366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993366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rgbClr val="99336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rgbClr val="99336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rgbClr val="99336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rgbClr val="9933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808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808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00808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808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00808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808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808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808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808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452" y="620688"/>
            <a:ext cx="8424936" cy="2187674"/>
          </a:xfrm>
        </p:spPr>
        <p:txBody>
          <a:bodyPr/>
          <a:lstStyle/>
          <a:p>
            <a:r>
              <a:rPr lang="en-NZ" sz="4000" dirty="0" smtClean="0"/>
              <a:t>One Year On</a:t>
            </a:r>
            <a:r>
              <a:rPr lang="en-NZ" dirty="0" smtClean="0"/>
              <a:t/>
            </a:r>
            <a:br>
              <a:rPr lang="en-NZ" dirty="0" smtClean="0"/>
            </a:br>
            <a:r>
              <a:rPr lang="en-NZ" dirty="0" smtClean="0"/>
              <a:t>SSAA 2012</a:t>
            </a:r>
            <a:br>
              <a:rPr lang="en-NZ" dirty="0" smtClean="0"/>
            </a:br>
            <a:r>
              <a:rPr lang="en-NZ" dirty="0" smtClean="0"/>
              <a:t/>
            </a:r>
            <a:br>
              <a:rPr lang="en-NZ" dirty="0" smtClean="0"/>
            </a:br>
            <a:r>
              <a:rPr lang="en-NZ" sz="2400" dirty="0" smtClean="0"/>
              <a:t>A Medical Officer of Health view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4008" y="3886200"/>
            <a:ext cx="3128392" cy="1752600"/>
          </a:xfrm>
        </p:spPr>
        <p:txBody>
          <a:bodyPr/>
          <a:lstStyle/>
          <a:p>
            <a:r>
              <a:rPr lang="en-NZ" dirty="0" smtClean="0"/>
              <a:t>Dr Stephen Palmer</a:t>
            </a:r>
          </a:p>
          <a:p>
            <a:r>
              <a:rPr lang="en-NZ" sz="2000" dirty="0" smtClean="0"/>
              <a:t>March 2015</a:t>
            </a:r>
            <a:endParaRPr lang="en-NZ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6992"/>
            <a:ext cx="4319920" cy="307881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92741478"/>
      </p:ext>
    </p:extLst>
  </p:cSld>
  <p:clrMapOvr>
    <a:masterClrMapping/>
  </p:clrMapOvr>
  <p:transition spd="med"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Topics</a:t>
            </a:r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NZ" sz="2000" dirty="0" smtClean="0"/>
              <a:t>Your </a:t>
            </a:r>
            <a:r>
              <a:rPr lang="en-NZ" sz="2000" dirty="0"/>
              <a:t>thoughts on the capacity of the SSAA 2012 and its </a:t>
            </a:r>
            <a:r>
              <a:rPr lang="en-NZ" sz="2000" b="1" dirty="0"/>
              <a:t>potential to achieve the new Object </a:t>
            </a:r>
            <a:r>
              <a:rPr lang="en-NZ" sz="2000" dirty="0"/>
              <a:t>and to deliver on government intentions</a:t>
            </a:r>
          </a:p>
          <a:p>
            <a:endParaRPr lang="en-NZ" sz="2000" dirty="0" smtClean="0"/>
          </a:p>
          <a:p>
            <a:pPr marL="457200" indent="-457200">
              <a:buFont typeface="+mj-lt"/>
              <a:buAutoNum type="arabicPeriod" startAt="2"/>
            </a:pPr>
            <a:r>
              <a:rPr lang="en-NZ" sz="2000" dirty="0" smtClean="0"/>
              <a:t>What </a:t>
            </a:r>
            <a:r>
              <a:rPr lang="en-NZ" sz="2000" dirty="0"/>
              <a:t>successes, </a:t>
            </a:r>
            <a:r>
              <a:rPr lang="en-NZ" sz="2000" b="1" dirty="0"/>
              <a:t>positive impacts</a:t>
            </a:r>
            <a:r>
              <a:rPr lang="en-NZ" sz="2000" dirty="0"/>
              <a:t>, and emerging best practice examples have you seen so far?</a:t>
            </a:r>
          </a:p>
          <a:p>
            <a:endParaRPr lang="en-NZ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NZ" sz="2000" dirty="0" smtClean="0"/>
              <a:t>What </a:t>
            </a:r>
            <a:r>
              <a:rPr lang="en-NZ" sz="2000" dirty="0"/>
              <a:t>have been the </a:t>
            </a:r>
            <a:r>
              <a:rPr lang="en-NZ" sz="2000" b="1" dirty="0"/>
              <a:t>key challenges/limitations </a:t>
            </a:r>
            <a:r>
              <a:rPr lang="en-NZ" sz="2000" dirty="0"/>
              <a:t>during the first year of implementation and why do you think this?</a:t>
            </a:r>
          </a:p>
          <a:p>
            <a:endParaRPr lang="en-NZ" sz="2000" dirty="0" smtClean="0"/>
          </a:p>
          <a:p>
            <a:pPr marL="457200" indent="-457200">
              <a:buFont typeface="+mj-lt"/>
              <a:buAutoNum type="arabicPeriod" startAt="4"/>
            </a:pPr>
            <a:r>
              <a:rPr lang="en-NZ" sz="2000" dirty="0" smtClean="0"/>
              <a:t>What </a:t>
            </a:r>
            <a:r>
              <a:rPr lang="en-NZ" sz="2000" dirty="0"/>
              <a:t>would be your </a:t>
            </a:r>
            <a:r>
              <a:rPr lang="en-NZ" sz="2000" b="1" dirty="0"/>
              <a:t>top 3 priorities/ideas </a:t>
            </a:r>
            <a:r>
              <a:rPr lang="en-NZ" sz="2000" dirty="0"/>
              <a:t>for the sector to improve outcomes, achieve better implementation and minimise harm?</a:t>
            </a:r>
          </a:p>
          <a:p>
            <a:endParaRPr lang="en-NZ" sz="2000" dirty="0"/>
          </a:p>
        </p:txBody>
      </p:sp>
    </p:spTree>
    <p:extLst>
      <p:ext uri="{BB962C8B-B14F-4D97-AF65-F5344CB8AC3E}">
        <p14:creationId xmlns="" xmlns:p14="http://schemas.microsoft.com/office/powerpoint/2010/main" val="499115313"/>
      </p:ext>
    </p:extLst>
  </p:cSld>
  <p:clrMapOvr>
    <a:masterClrMapping/>
  </p:clrMapOvr>
  <p:transition spd="med"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05" y="1064856"/>
            <a:ext cx="3954966" cy="2837104"/>
          </a:xfrm>
          <a:prstGeom prst="rect">
            <a:avLst/>
          </a:prstGeom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116632"/>
            <a:ext cx="3815443" cy="773112"/>
          </a:xfrm>
        </p:spPr>
        <p:txBody>
          <a:bodyPr/>
          <a:lstStyle/>
          <a:p>
            <a:r>
              <a:rPr lang="en-US" dirty="0" smtClean="0"/>
              <a:t>Key Challenges/limitations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half" idx="1"/>
          </p:nvPr>
        </p:nvSpPr>
        <p:spPr>
          <a:xfrm>
            <a:off x="179512" y="3901960"/>
            <a:ext cx="4968552" cy="2551376"/>
          </a:xfrm>
        </p:spPr>
        <p:txBody>
          <a:bodyPr/>
          <a:lstStyle/>
          <a:p>
            <a:r>
              <a:rPr lang="en-US" sz="2000" dirty="0" smtClean="0"/>
              <a:t>Old systems not fit for purpose:</a:t>
            </a:r>
          </a:p>
          <a:p>
            <a:pPr lvl="1"/>
            <a:r>
              <a:rPr lang="en-US" sz="1600" dirty="0" smtClean="0"/>
              <a:t>Massive increase in workload</a:t>
            </a:r>
          </a:p>
          <a:p>
            <a:pPr lvl="1"/>
            <a:r>
              <a:rPr lang="en-US" sz="1600" dirty="0" smtClean="0"/>
              <a:t>More oppositions &amp; hearings</a:t>
            </a:r>
          </a:p>
          <a:p>
            <a:pPr lvl="1"/>
            <a:r>
              <a:rPr lang="en-US" sz="1600" dirty="0" smtClean="0"/>
              <a:t>Extremely short time frames</a:t>
            </a:r>
          </a:p>
          <a:p>
            <a:endParaRPr lang="en-US" sz="2000" dirty="0" smtClean="0"/>
          </a:p>
          <a:p>
            <a:r>
              <a:rPr lang="en-US" sz="2000" u="sng" dirty="0" smtClean="0"/>
              <a:t>Clash of PARADIGMs</a:t>
            </a:r>
          </a:p>
          <a:p>
            <a:endParaRPr lang="en-US" sz="2000" dirty="0" smtClean="0"/>
          </a:p>
          <a:p>
            <a:r>
              <a:rPr lang="en-US" sz="2000" dirty="0" smtClean="0">
                <a:latin typeface="MS Shell Dlg 2"/>
              </a:rPr>
              <a:t>Confusion over amenity &amp; good order</a:t>
            </a:r>
          </a:p>
          <a:p>
            <a:endParaRPr lang="en-US" sz="2200" dirty="0"/>
          </a:p>
        </p:txBody>
      </p:sp>
      <p:sp>
        <p:nvSpPr>
          <p:cNvPr id="16" name="Content Placeholder 15"/>
          <p:cNvSpPr>
            <a:spLocks noGrp="1"/>
          </p:cNvSpPr>
          <p:nvPr>
            <p:ph sz="half" idx="2"/>
          </p:nvPr>
        </p:nvSpPr>
        <p:spPr>
          <a:xfrm>
            <a:off x="4635310" y="220426"/>
            <a:ext cx="4038600" cy="4525963"/>
          </a:xfrm>
        </p:spPr>
        <p:txBody>
          <a:bodyPr/>
          <a:lstStyle/>
          <a:p>
            <a:r>
              <a:rPr lang="en-US" sz="2000" dirty="0" smtClean="0"/>
              <a:t>8x TAs =&gt;</a:t>
            </a:r>
          </a:p>
          <a:p>
            <a:pPr lvl="1"/>
            <a:r>
              <a:rPr lang="en-US" sz="1800" dirty="0" smtClean="0"/>
              <a:t>8x DLCs</a:t>
            </a:r>
          </a:p>
          <a:p>
            <a:pPr lvl="1"/>
            <a:r>
              <a:rPr lang="en-US" sz="1800" dirty="0" smtClean="0"/>
              <a:t>8x Licensing Inspectors</a:t>
            </a:r>
          </a:p>
          <a:p>
            <a:pPr lvl="1"/>
            <a:r>
              <a:rPr lang="en-US" sz="1800" dirty="0" smtClean="0"/>
              <a:t>8x poor understanding of PH</a:t>
            </a:r>
          </a:p>
          <a:p>
            <a:pPr lvl="1"/>
            <a:r>
              <a:rPr lang="en-US" sz="1800" dirty="0" smtClean="0"/>
              <a:t>8x complexity</a:t>
            </a:r>
          </a:p>
          <a:p>
            <a:pPr lvl="1"/>
            <a:r>
              <a:rPr lang="en-US" sz="1800" dirty="0" smtClean="0"/>
              <a:t>5x LAPs ?????</a:t>
            </a:r>
          </a:p>
          <a:p>
            <a:r>
              <a:rPr lang="en-US" sz="2000" dirty="0" smtClean="0"/>
              <a:t> </a:t>
            </a:r>
            <a:r>
              <a:rPr lang="en-US" sz="4000" dirty="0" smtClean="0"/>
              <a:t>∆</a:t>
            </a:r>
            <a:r>
              <a:rPr lang="en-US" sz="2000" dirty="0" smtClean="0"/>
              <a:t> PH Focus =&gt;</a:t>
            </a:r>
            <a:endParaRPr lang="en-US" sz="1600" dirty="0" smtClean="0">
              <a:latin typeface="MS Shell Dlg 2"/>
            </a:endParaRPr>
          </a:p>
          <a:p>
            <a:pPr lvl="1"/>
            <a:r>
              <a:rPr lang="en-US" sz="1600" dirty="0" smtClean="0">
                <a:latin typeface="MS Shell Dlg 2"/>
              </a:rPr>
              <a:t>Supermarkets &amp; Liquor stores</a:t>
            </a:r>
          </a:p>
          <a:p>
            <a:pPr lvl="1"/>
            <a:r>
              <a:rPr lang="en-US" sz="1600" dirty="0" smtClean="0">
                <a:latin typeface="MS Shell Dlg 2"/>
              </a:rPr>
              <a:t>Vulnerable communities</a:t>
            </a:r>
          </a:p>
          <a:p>
            <a:pPr lvl="1"/>
            <a:r>
              <a:rPr lang="en-US" sz="1600" dirty="0" smtClean="0">
                <a:latin typeface="MS Shell Dlg 2"/>
              </a:rPr>
              <a:t>Less on host responsibility</a:t>
            </a: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856" t="20260" r="2925" b="16582"/>
          <a:stretch/>
        </p:blipFill>
        <p:spPr>
          <a:xfrm>
            <a:off x="4583929" y="3901960"/>
            <a:ext cx="3506121" cy="23253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00248849"/>
      </p:ext>
    </p:extLst>
  </p:cSld>
  <p:clrMapOvr>
    <a:masterClrMapping/>
  </p:clrMapOvr>
  <p:transition spd="med"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135" y="13487"/>
            <a:ext cx="8229600" cy="715031"/>
          </a:xfrm>
        </p:spPr>
        <p:txBody>
          <a:bodyPr/>
          <a:lstStyle/>
          <a:p>
            <a:r>
              <a:rPr lang="en-NZ" dirty="0" smtClean="0"/>
              <a:t>Positive Impacts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135" y="728518"/>
            <a:ext cx="5401009" cy="5328592"/>
          </a:xfrm>
        </p:spPr>
        <p:txBody>
          <a:bodyPr/>
          <a:lstStyle/>
          <a:p>
            <a:r>
              <a:rPr lang="en-NZ" dirty="0" smtClean="0"/>
              <a:t>DLCs are in tune with local alcohol issues:</a:t>
            </a:r>
          </a:p>
          <a:p>
            <a:pPr lvl="1"/>
            <a:r>
              <a:rPr lang="en-NZ" sz="2000" dirty="0" smtClean="0"/>
              <a:t>Wellington</a:t>
            </a:r>
          </a:p>
          <a:p>
            <a:pPr lvl="1"/>
            <a:r>
              <a:rPr lang="en-NZ" sz="2000" dirty="0" smtClean="0"/>
              <a:t>Masterton</a:t>
            </a:r>
          </a:p>
          <a:p>
            <a:pPr lvl="1"/>
            <a:r>
              <a:rPr lang="en-NZ" sz="2000" dirty="0" smtClean="0"/>
              <a:t>Porirua</a:t>
            </a:r>
          </a:p>
          <a:p>
            <a:pPr lvl="1"/>
            <a:r>
              <a:rPr lang="en-NZ" sz="2000" dirty="0" smtClean="0"/>
              <a:t>Kapiti</a:t>
            </a:r>
          </a:p>
          <a:p>
            <a:endParaRPr lang="en-NZ" dirty="0" smtClean="0"/>
          </a:p>
          <a:p>
            <a:endParaRPr lang="en-NZ" dirty="0"/>
          </a:p>
          <a:p>
            <a:endParaRPr lang="en-NZ" dirty="0" smtClean="0"/>
          </a:p>
          <a:p>
            <a:r>
              <a:rPr lang="en-NZ" dirty="0" smtClean="0"/>
              <a:t>Involvement of communities</a:t>
            </a:r>
          </a:p>
          <a:p>
            <a:r>
              <a:rPr lang="en-NZ" dirty="0" smtClean="0"/>
              <a:t>Closer </a:t>
            </a:r>
            <a:r>
              <a:rPr lang="en-NZ" dirty="0"/>
              <a:t>work with </a:t>
            </a:r>
            <a:r>
              <a:rPr lang="en-NZ" dirty="0" smtClean="0"/>
              <a:t>Police</a:t>
            </a:r>
          </a:p>
          <a:p>
            <a:r>
              <a:rPr lang="en-NZ" dirty="0" smtClean="0"/>
              <a:t>School fairs</a:t>
            </a:r>
            <a:endParaRPr lang="en-NZ" dirty="0"/>
          </a:p>
          <a:p>
            <a:endParaRPr lang="en-NZ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573823" y="3684069"/>
            <a:ext cx="5122912" cy="648073"/>
          </a:xfrm>
        </p:spPr>
        <p:txBody>
          <a:bodyPr/>
          <a:lstStyle/>
          <a:p>
            <a:pPr lvl="1"/>
            <a:r>
              <a:rPr lang="en-NZ" sz="2000" dirty="0" smtClean="0"/>
              <a:t>Still some non- accepters</a:t>
            </a:r>
            <a:endParaRPr lang="en-NZ" sz="2000" dirty="0"/>
          </a:p>
          <a:p>
            <a:pPr lvl="1"/>
            <a:endParaRPr lang="en-NZ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321" t="53155" r="22281" b="3533"/>
          <a:stretch/>
        </p:blipFill>
        <p:spPr>
          <a:xfrm>
            <a:off x="2195736" y="3026212"/>
            <a:ext cx="1569270" cy="172619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58297"/>
            <a:ext cx="3772595" cy="355881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78043" y="4752408"/>
            <a:ext cx="2400668" cy="98127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64713012"/>
      </p:ext>
    </p:extLst>
  </p:cSld>
  <p:clrMapOvr>
    <a:masterClrMapping/>
  </p:clrMapOvr>
  <p:transition spd="med"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45" y="0"/>
            <a:ext cx="7181299" cy="1052736"/>
          </a:xfrm>
        </p:spPr>
        <p:txBody>
          <a:bodyPr/>
          <a:lstStyle/>
          <a:p>
            <a:r>
              <a:rPr lang="en-NZ" sz="2400" dirty="0" smtClean="0"/>
              <a:t>Capacity/potential to achieve</a:t>
            </a:r>
            <a:br>
              <a:rPr lang="en-NZ" sz="2400" dirty="0" smtClean="0"/>
            </a:br>
            <a:r>
              <a:rPr lang="en-NZ" sz="2400" dirty="0" smtClean="0"/>
              <a:t>Object of Act &amp; government intentions</a:t>
            </a:r>
            <a:endParaRPr lang="en-NZ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5073428"/>
          </a:xfrm>
        </p:spPr>
        <p:txBody>
          <a:bodyPr/>
          <a:lstStyle/>
          <a:p>
            <a:r>
              <a:rPr lang="en-NZ" sz="1800" dirty="0" smtClean="0"/>
              <a:t>Only one strategy in Five + One</a:t>
            </a:r>
          </a:p>
          <a:p>
            <a:endParaRPr lang="en-NZ" sz="1800" dirty="0" smtClean="0"/>
          </a:p>
          <a:p>
            <a:r>
              <a:rPr lang="en-NZ" sz="1800" dirty="0" smtClean="0"/>
              <a:t>Good purpose &amp; object</a:t>
            </a:r>
          </a:p>
          <a:p>
            <a:endParaRPr lang="en-NZ" sz="1800" dirty="0"/>
          </a:p>
          <a:p>
            <a:r>
              <a:rPr lang="en-NZ" sz="1800" dirty="0" smtClean="0"/>
              <a:t>LAPs have potential</a:t>
            </a:r>
          </a:p>
          <a:p>
            <a:endParaRPr lang="en-NZ" sz="1800" dirty="0"/>
          </a:p>
          <a:p>
            <a:r>
              <a:rPr lang="en-NZ" sz="1800" dirty="0" smtClean="0"/>
              <a:t>Agency collaboration</a:t>
            </a:r>
          </a:p>
          <a:p>
            <a:endParaRPr lang="en-NZ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861047"/>
            <a:ext cx="4038600" cy="2265115"/>
          </a:xfrm>
        </p:spPr>
        <p:txBody>
          <a:bodyPr/>
          <a:lstStyle/>
          <a:p>
            <a:r>
              <a:rPr lang="en-NZ" sz="1800" dirty="0"/>
              <a:t>But potentiates status quo</a:t>
            </a:r>
          </a:p>
          <a:p>
            <a:endParaRPr lang="en-NZ" sz="1800" dirty="0" smtClean="0"/>
          </a:p>
          <a:p>
            <a:r>
              <a:rPr lang="en-NZ" sz="1800" dirty="0" smtClean="0"/>
              <a:t>No </a:t>
            </a:r>
            <a:r>
              <a:rPr lang="en-NZ" sz="1800" dirty="0"/>
              <a:t>performance expectation around DLCs and ARLA</a:t>
            </a:r>
          </a:p>
          <a:p>
            <a:endParaRPr lang="en-NZ" sz="1800" dirty="0" smtClean="0"/>
          </a:p>
          <a:p>
            <a:r>
              <a:rPr lang="en-NZ" sz="1800" dirty="0" smtClean="0"/>
              <a:t>National </a:t>
            </a:r>
            <a:r>
              <a:rPr lang="en-NZ" sz="1800" dirty="0"/>
              <a:t>default hours not </a:t>
            </a:r>
            <a:r>
              <a:rPr lang="en-NZ" sz="1800" dirty="0" smtClean="0"/>
              <a:t>enough</a:t>
            </a:r>
          </a:p>
          <a:p>
            <a:endParaRPr lang="en-NZ" sz="1800" dirty="0"/>
          </a:p>
          <a:p>
            <a:endParaRPr lang="en-NZ" sz="1800" dirty="0"/>
          </a:p>
          <a:p>
            <a:endParaRPr lang="en-NZ" sz="1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71192" y="1051540"/>
            <a:ext cx="4621288" cy="227109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9794" y="3620959"/>
            <a:ext cx="3826768" cy="27452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54757003"/>
      </p:ext>
    </p:extLst>
  </p:cSld>
  <p:clrMapOvr>
    <a:masterClrMapping/>
  </p:clrMapOvr>
  <p:transition spd="med">
    <p:push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019" y="0"/>
            <a:ext cx="8229600" cy="493701"/>
          </a:xfrm>
        </p:spPr>
        <p:txBody>
          <a:bodyPr/>
          <a:lstStyle/>
          <a:p>
            <a:r>
              <a:rPr lang="en-NZ" dirty="0" smtClean="0"/>
              <a:t>Top 3 Priorities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493702"/>
            <a:ext cx="5328592" cy="472495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NZ" sz="2000" dirty="0" smtClean="0"/>
              <a:t>Bridge the paradigm gap</a:t>
            </a:r>
          </a:p>
          <a:p>
            <a:pPr lvl="1"/>
            <a:r>
              <a:rPr lang="en-NZ" sz="1800" dirty="0" smtClean="0"/>
              <a:t>Will require bilateral movement</a:t>
            </a:r>
          </a:p>
          <a:p>
            <a:pPr lvl="1"/>
            <a:endParaRPr lang="en-NZ" sz="1800" dirty="0"/>
          </a:p>
          <a:p>
            <a:pPr marL="457200" indent="-457200">
              <a:buFont typeface="+mj-lt"/>
              <a:buAutoNum type="arabicPeriod"/>
            </a:pPr>
            <a:r>
              <a:rPr lang="en-NZ" sz="2000" dirty="0" smtClean="0"/>
              <a:t>Greater commitment to achieve</a:t>
            </a:r>
            <a:br>
              <a:rPr lang="en-NZ" sz="2000" dirty="0" smtClean="0"/>
            </a:br>
            <a:r>
              <a:rPr lang="en-NZ" sz="2000" dirty="0" smtClean="0"/>
              <a:t>Object of the Act</a:t>
            </a:r>
          </a:p>
          <a:p>
            <a:pPr lvl="1"/>
            <a:r>
              <a:rPr lang="en-NZ" sz="1800" dirty="0" smtClean="0"/>
              <a:t>Performance targets for</a:t>
            </a:r>
            <a:br>
              <a:rPr lang="en-NZ" sz="1800" dirty="0" smtClean="0"/>
            </a:br>
            <a:r>
              <a:rPr lang="en-NZ" sz="1800" dirty="0" smtClean="0"/>
              <a:t>inspectors, DLCs and ARLA:</a:t>
            </a:r>
          </a:p>
          <a:p>
            <a:pPr lvl="2">
              <a:buFont typeface="Arial" panose="020B0604020202020204" pitchFamily="34" charset="0"/>
              <a:buChar char="↓"/>
            </a:pPr>
            <a:r>
              <a:rPr lang="en-NZ" sz="1600" dirty="0" smtClean="0"/>
              <a:t>Alcohol-related harm</a:t>
            </a:r>
          </a:p>
          <a:p>
            <a:pPr lvl="2">
              <a:buFont typeface="Arial" panose="020B0604020202020204" pitchFamily="34" charset="0"/>
              <a:buChar char="↓"/>
            </a:pPr>
            <a:r>
              <a:rPr lang="en-NZ" sz="1600" dirty="0" smtClean="0"/>
              <a:t>Number &amp; density of licences</a:t>
            </a:r>
          </a:p>
          <a:p>
            <a:pPr lvl="1"/>
            <a:r>
              <a:rPr lang="en-NZ" sz="1800" dirty="0" smtClean="0"/>
              <a:t>Look beyond injury prevention to:</a:t>
            </a:r>
          </a:p>
          <a:p>
            <a:pPr lvl="2"/>
            <a:r>
              <a:rPr lang="en-NZ" sz="1600" dirty="0" smtClean="0"/>
              <a:t>NCDs (?????)</a:t>
            </a:r>
          </a:p>
          <a:p>
            <a:pPr lvl="2"/>
            <a:r>
              <a:rPr lang="en-NZ" sz="1600" dirty="0" smtClean="0"/>
              <a:t>Indirect harm &amp; harm to communities</a:t>
            </a:r>
          </a:p>
          <a:p>
            <a:endParaRPr lang="en-NZ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4008" y="4509120"/>
            <a:ext cx="4297288" cy="1617043"/>
          </a:xfrm>
        </p:spPr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NZ" sz="2000" dirty="0"/>
              <a:t>Greater emphasis on community involvement:</a:t>
            </a:r>
          </a:p>
          <a:p>
            <a:pPr lvl="1"/>
            <a:r>
              <a:rPr lang="en-NZ" sz="1800" dirty="0"/>
              <a:t>Perception of:</a:t>
            </a:r>
          </a:p>
          <a:p>
            <a:pPr lvl="2"/>
            <a:r>
              <a:rPr lang="en-NZ" sz="1600" dirty="0"/>
              <a:t>Barriers </a:t>
            </a:r>
          </a:p>
          <a:p>
            <a:pPr lvl="2"/>
            <a:r>
              <a:rPr lang="en-NZ" sz="1600" dirty="0"/>
              <a:t>Not being listened to</a:t>
            </a:r>
          </a:p>
          <a:p>
            <a:endParaRPr lang="en-NZ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86880" y="4438219"/>
            <a:ext cx="2065040" cy="196178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020501"/>
              </a:clrFrom>
              <a:clrTo>
                <a:srgbClr val="020501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1089" y="836712"/>
            <a:ext cx="2143125" cy="28098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80981468"/>
      </p:ext>
    </p:extLst>
  </p:cSld>
  <p:clrMapOvr>
    <a:masterClrMapping/>
  </p:clrMapOvr>
  <p:transition spd="med">
    <p:push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7" y="1135588"/>
            <a:ext cx="6552728" cy="43479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11110001"/>
      </p:ext>
    </p:extLst>
  </p:cSld>
  <p:clrMapOvr>
    <a:masterClrMapping/>
  </p:clrMapOvr>
  <p:transition spd="med">
    <p:push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 - &amp;quot;The Case Against Water Fluoridation&amp;quot;&quot;/&gt;&lt;property id=&quot;20307&quot; value=&quot;256&quot;/&gt;&lt;/object&gt;&lt;object type=&quot;3&quot; unique_id=&quot;10005&quot;&gt;&lt;property id=&quot;20148&quot; value=&quot;5&quot;/&gt;&lt;property id=&quot;20300&quot; value=&quot;Slide 3 - &amp;quot;Large quantity of complex information&amp;quot;&quot;/&gt;&lt;property id=&quot;20307&quot; value=&quot;257&quot;/&gt;&lt;/object&gt;&lt;object type=&quot;3&quot; unique_id=&quot;10006&quot;&gt;&lt;property id=&quot;20148&quot; value=&quot;5&quot;/&gt;&lt;property id=&quot;20300&quot; value=&quot;Slide 7 - &amp;quot;Proposed Topics&amp;quot;&quot;/&gt;&lt;property id=&quot;20307&quot; value=&quot;258&quot;/&gt;&lt;/object&gt;&lt;object type=&quot;3&quot; unique_id=&quot;10008&quot;&gt;&lt;property id=&quot;20148&quot; value=&quot;5&quot;/&gt;&lt;property id=&quot;20300&quot; value=&quot;Slide 39 - &amp;quot;Fluoridation is poor medical practice&amp;quot;&quot;/&gt;&lt;property id=&quot;20307&quot; value=&quot;260&quot;/&gt;&lt;/object&gt;&lt;object type=&quot;3&quot; unique_id=&quot;10010&quot;&gt;&lt;property id=&quot;20148&quot; value=&quot;5&quot;/&gt;&lt;property id=&quot;20300&quot; value=&quot;Slide 53 - &amp;quot;Impact on IQ&amp;quot;&quot;/&gt;&lt;property id=&quot;20307&quot; value=&quot;262&quot;/&gt;&lt;/object&gt;&lt;object type=&quot;3&quot; unique_id=&quot;10011&quot;&gt;&lt;property id=&quot;20148&quot; value=&quot;5&quot;/&gt;&lt;property id=&quot;20300&quot; value=&quot;Slide 54 - &amp;quot;Impact on IQ&amp;quot;&quot;/&gt;&lt;property id=&quot;20307&quot; value=&quot;264&quot;/&gt;&lt;/object&gt;&lt;object type=&quot;3&quot; unique_id=&quot;10012&quot;&gt;&lt;property id=&quot;20148&quot; value=&quot;5&quot;/&gt;&lt;property id=&quot;20300&quot; value=&quot;Slide 55 - &amp;quot;Impact on IQ&amp;quot;&quot;/&gt;&lt;property id=&quot;20307&quot; value=&quot;265&quot;/&gt;&lt;/object&gt;&lt;object type=&quot;3&quot; unique_id=&quot;10013&quot;&gt;&lt;property id=&quot;20148&quot; value=&quot;5&quot;/&gt;&lt;property id=&quot;20300&quot; value=&quot;Slide 56 - &amp;quot;Impact on IQ&amp;quot;&quot;/&gt;&lt;property id=&quot;20307&quot; value=&quot;266&quot;/&gt;&lt;/object&gt;&lt;object type=&quot;3&quot; unique_id=&quot;10014&quot;&gt;&lt;property id=&quot;20148&quot; value=&quot;5&quot;/&gt;&lt;property id=&quot;20300&quot; value=&quot;Slide 57 - &amp;quot;Infant Formula&amp;quot;&quot;/&gt;&lt;property id=&quot;20307&quot; value=&quot;267&quot;/&gt;&lt;/object&gt;&lt;object type=&quot;3&quot; unique_id=&quot;10015&quot;&gt;&lt;property id=&quot;20148&quot; value=&quot;5&quot;/&gt;&lt;property id=&quot;20300&quot; value=&quot;Slide 58 - &amp;quot;Bone Cancer&amp;quot;&quot;/&gt;&lt;property id=&quot;20307&quot; value=&quot;268&quot;/&gt;&lt;/object&gt;&lt;object type=&quot;3&quot; unique_id=&quot;10016&quot;&gt;&lt;property id=&quot;20148&quot; value=&quot;5&quot;/&gt;&lt;property id=&quot;20300&quot; value=&quot;Slide 62 - &amp;quot;Endocrine Effects&amp;quot;&quot;/&gt;&lt;property id=&quot;20307&quot; value=&quot;269&quot;/&gt;&lt;/object&gt;&lt;object type=&quot;3&quot; unique_id=&quot;10077&quot;&gt;&lt;property id=&quot;20148&quot; value=&quot;5&quot;/&gt;&lt;property id=&quot;20300&quot; value=&quot;Slide 63 - &amp;quot;Effect on  Thyroid Gland&amp;quot;&quot;/&gt;&lt;property id=&quot;20307&quot; value=&quot;270&quot;/&gt;&lt;/object&gt;&lt;object type=&quot;3&quot; unique_id=&quot;10158&quot;&gt;&lt;property id=&quot;20148&quot; value=&quot;5&quot;/&gt;&lt;property id=&quot;20300&quot; value=&quot;Slide 64 - &amp;quot;Effects Pineal Gland&amp;quot;&quot;/&gt;&lt;property id=&quot;20307&quot; value=&quot;271&quot;/&gt;&lt;/object&gt;&lt;object type=&quot;3&quot; unique_id=&quot;10244&quot;&gt;&lt;property id=&quot;20148&quot; value=&quot;5&quot;/&gt;&lt;property id=&quot;20300&quot; value=&quot;Slide 65 - &amp;quot;Pineal Gland&amp;quot;&quot;/&gt;&lt;property id=&quot;20307&quot; value=&quot;272&quot;/&gt;&lt;/object&gt;&lt;object type=&quot;3&quot; unique_id=&quot;10317&quot;&gt;&lt;property id=&quot;20148&quot; value=&quot;5&quot;/&gt;&lt;property id=&quot;20300&quot; value=&quot;Slide 66 - &amp;quot;Fractures &amp;amp; Arthritis&amp;quot;&quot;/&gt;&lt;property id=&quot;20307&quot; value=&quot;273&quot;/&gt;&lt;/object&gt;&lt;object type=&quot;3&quot; unique_id=&quot;10318&quot;&gt;&lt;property id=&quot;20148&quot; value=&quot;5&quot;/&gt;&lt;property id=&quot;20300&quot; value=&quot;Slide 67 - &amp;quot;Fluoride - Fractures &amp;amp; Arthritis&amp;quot;&quot;/&gt;&lt;property id=&quot;20307&quot; value=&quot;274&quot;/&gt;&lt;/object&gt;&lt;object type=&quot;3&quot; unique_id=&quot;10399&quot;&gt;&lt;property id=&quot;20148&quot; value=&quot;5&quot;/&gt;&lt;property id=&quot;20300&quot; value=&quot;Slide 68 - &amp;quot;Paul Connett also makes statements about:&amp;quot;&quot;/&gt;&lt;property id=&quot;20307&quot; value=&quot;275&quot;/&gt;&lt;/object&gt;&lt;object type=&quot;3&quot; unique_id=&quot;10400&quot;&gt;&lt;property id=&quot;20148&quot; value=&quot;5&quot;/&gt;&lt;property id=&quot;20300&quot; value=&quot;Slide 1 - &amp;quot;Water fluoridation workshop &amp;#x0D;&amp;#x0A;Upper Hutt City Council&amp;#x0D;&amp;#x0A;19 July 2011&amp;quot;&quot;/&gt;&lt;property id=&quot;20307&quot; value=&quot;281&quot;/&gt;&lt;/object&gt;&lt;object type=&quot;3&quot; unique_id=&quot;10403&quot;&gt;&lt;property id=&quot;20148&quot; value=&quot;5&quot;/&gt;&lt;property id=&quot;20300&quot; value=&quot;Slide 38 - &amp;quot;Lots of Scientific Reviews&amp;quot;&quot;/&gt;&lt;property id=&quot;20307&quot; value=&quot;280&quot;/&gt;&lt;/object&gt;&lt;object type=&quot;3&quot; unique_id=&quot;10404&quot;&gt;&lt;property id=&quot;20148&quot; value=&quot;5&quot;/&gt;&lt;property id=&quot;20300&quot; value=&quot;Slide 69 - &amp;quot;Latest developments&amp;quot;&quot;/&gt;&lt;property id=&quot;20307&quot; value=&quot;276&quot;/&gt;&lt;/object&gt;&lt;object type=&quot;3&quot; unique_id=&quot;10405&quot;&gt;&lt;property id=&quot;20148&quot; value=&quot;5&quot;/&gt;&lt;property id=&quot;20300&quot; value=&quot;Slide 71 - &amp;quot;Conclusion&amp;quot;&quot;/&gt;&lt;property id=&quot;20307&quot; value=&quot;277&quot;/&gt;&lt;/object&gt;&lt;object type=&quot;3&quot; unique_id=&quot;10406&quot;&gt;&lt;property id=&quot;20148&quot; value=&quot;5&quot;/&gt;&lt;property id=&quot;20300&quot; value=&quot;Slide 72 - &amp;quot;Questions?&amp;quot;&quot;/&gt;&lt;property id=&quot;20307&quot; value=&quot;282&quot;/&gt;&lt;/object&gt;&lt;object type=&quot;3&quot; unique_id=&quot;10407&quot;&gt;&lt;property id=&quot;20148&quot; value=&quot;5&quot;/&gt;&lt;property id=&quot;20300&quot; value=&quot;Slide 41 - &amp;quot;Fluoridation is not ethical&amp;quot;&quot;/&gt;&lt;property id=&quot;20307&quot; value=&quot;283&quot;/&gt;&lt;/object&gt;&lt;object type=&quot;3&quot; unique_id=&quot;10408&quot;&gt;&lt;property id=&quot;20148&quot; value=&quot;5&quot;/&gt;&lt;property id=&quot;20300&quot; value=&quot;Slide 42 - &amp;quot;Nuffield Council on Bioethics 2007&amp;quot;&quot;/&gt;&lt;property id=&quot;20307&quot; value=&quot;284&quot;/&gt;&lt;/object&gt;&lt;object type=&quot;3&quot; unique_id=&quot;10409&quot;&gt;&lt;property id=&quot;20148&quot; value=&quot;5&quot;/&gt;&lt;property id=&quot;20300&quot; value=&quot;Slide 43 - &amp;quot;The Stewardship Model&amp;quot;&quot;/&gt;&lt;property id=&quot;20307&quot; value=&quot;285&quot;/&gt;&lt;/object&gt;&lt;object type=&quot;3&quot; unique_id=&quot;10410&quot;&gt;&lt;property id=&quot;20148&quot; value=&quot;5&quot;/&gt;&lt;property id=&quot;20300&quot; value=&quot;Slide 44 - &amp;quot;Individual Consent&amp;quot;&quot;/&gt;&lt;property id=&quot;20307&quot; value=&quot;286&quot;/&gt;&lt;/object&gt;&lt;object type=&quot;3&quot; unique_id=&quot;10411&quot;&gt;&lt;property id=&quot;20148&quot; value=&quot;5&quot;/&gt;&lt;property id=&quot;20300&quot; value=&quot;Slide 45 - &amp;quot;Intervention Ladder&amp;quot;&quot;/&gt;&lt;property id=&quot;20307&quot; value=&quot;288&quot;/&gt;&lt;/object&gt;&lt;object type=&quot;3&quot; unique_id=&quot;10412&quot;&gt;&lt;property id=&quot;20148&quot; value=&quot;5&quot;/&gt;&lt;property id=&quot;20300&quot; value=&quot;Slide 46 - &amp;quot;The Stewardship Model&amp;#x0D;&amp;#x0A;Water fluoridation&amp;quot;&quot;/&gt;&lt;property id=&quot;20307&quot; value=&quot;289&quot;/&gt;&lt;/object&gt;&lt;object type=&quot;3&quot; unique_id=&quot;10413&quot;&gt;&lt;property id=&quot;20148&quot; value=&quot;5&quot;/&gt;&lt;property id=&quot;20300&quot; value=&quot;Slide 47 - &amp;quot;Case Study &amp;#x0D;&amp;#x0A;Fluoridation of water&amp;quot;&quot;/&gt;&lt;property id=&quot;20307&quot; value=&quot;287&quot;/&gt;&lt;/object&gt;&lt;object type=&quot;3&quot; unique_id=&quot;10694&quot;&gt;&lt;property id=&quot;20148&quot; value=&quot;5&quot;/&gt;&lt;property id=&quot;20300&quot; value=&quot;Slide 48 - &amp;quot;Strong local evidence of benefit&amp;quot;&quot;/&gt;&lt;property id=&quot;20307&quot; value=&quot;291&quot;/&gt;&lt;/object&gt;&lt;object type=&quot;3&quot; unique_id=&quot;10695&quot;&gt;&lt;property id=&quot;20148&quot; value=&quot;5&quot;/&gt;&lt;property id=&quot;20300&quot; value=&quot;Slide 49 - &amp;quot;Four categories of dental fluorosis&amp;quot;&quot;/&gt;&lt;property id=&quot;20307&quot; value=&quot;292&quot;/&gt;&lt;/object&gt;&lt;object type=&quot;3&quot; unique_id=&quot;10696&quot;&gt;&lt;property id=&quot;20148&quot; value=&quot;5&quot;/&gt;&lt;property id=&quot;20300&quot; value=&quot;Slide 50 - &amp;quot;Recap – Ethics of Water Fluoridation&amp;quot;&quot;/&gt;&lt;property id=&quot;20307&quot; value=&quot;290&quot;/&gt;&lt;/object&gt;&lt;object type=&quot;3&quot; unique_id=&quot;10697&quot;&gt;&lt;property id=&quot;20148&quot; value=&quot;5&quot;/&gt;&lt;property id=&quot;20300&quot; value=&quot;Slide 4 - &amp;quot;Piggy in the middle&amp;quot;&quot;/&gt;&lt;property id=&quot;20307&quot; value=&quot;297&quot;/&gt;&lt;/object&gt;&lt;object type=&quot;3&quot; unique_id=&quot;10698&quot;&gt;&lt;property id=&quot;20148&quot; value=&quot;5&quot;/&gt;&lt;property id=&quot;20300&quot; value=&quot;Slide 5 - &amp;quot;NFIS&amp;quot;&quot;/&gt;&lt;property id=&quot;20307&quot; value=&quot;301&quot;/&gt;&lt;/object&gt;&lt;object type=&quot;3&quot; unique_id=&quot;10699&quot;&gt;&lt;property id=&quot;20148&quot; value=&quot;5&quot;/&gt;&lt;property id=&quot;20300&quot; value=&quot;Slide 6 - &amp;quot;Piggy in the middle 2&amp;quot;&quot;/&gt;&lt;property id=&quot;20307&quot; value=&quot;299&quot;/&gt;&lt;/object&gt;&lt;object type=&quot;3&quot; unique_id=&quot;10700&quot;&gt;&lt;property id=&quot;20148&quot; value=&quot;5&quot;/&gt;&lt;property id=&quot;20300&quot; value=&quot;Slide 8 - &amp;quot;Dr Robin Whyman&amp;quot;&quot;/&gt;&lt;property id=&quot;20307&quot; value=&quot;328&quot;/&gt;&lt;/object&gt;&lt;object type=&quot;3&quot; unique_id=&quot;10701&quot;&gt;&lt;property id=&quot;20148&quot; value=&quot;5&quot;/&gt;&lt;property id=&quot;20300&quot; value=&quot;Slide 9 - &amp;quot;What is Fluoride?&amp;quot;&quot;/&gt;&lt;property id=&quot;20307&quot; value=&quot;302&quot;/&gt;&lt;/object&gt;&lt;object type=&quot;3&quot; unique_id=&quot;10702&quot;&gt;&lt;property id=&quot;20148&quot; value=&quot;5&quot;/&gt;&lt;property id=&quot;20300&quot; value=&quot;Slide 10 - &amp;quot;Some terminology&amp;quot;&quot;/&gt;&lt;property id=&quot;20307&quot; value=&quot;303&quot;/&gt;&lt;/object&gt;&lt;object type=&quot;3&quot; unique_id=&quot;10703&quot;&gt;&lt;property id=&quot;20148&quot; value=&quot;5&quot;/&gt;&lt;property id=&quot;20300&quot; value=&quot;Slide 11 - &amp;quot;Dental decay&amp;quot;&quot;/&gt;&lt;property id=&quot;20307&quot; value=&quot;304&quot;/&gt;&lt;/object&gt;&lt;object type=&quot;3&quot; unique_id=&quot;10704&quot;&gt;&lt;property id=&quot;20148&quot; value=&quot;5&quot;/&gt;&lt;property id=&quot;20300&quot; value=&quot;Slide 12 - &amp;quot;Tooth decay and the role of fluoride&amp;quot;&quot;/&gt;&lt;property id=&quot;20307&quot; value=&quot;305&quot;/&gt;&lt;/object&gt;&lt;object type=&quot;3&quot; unique_id=&quot;10705&quot;&gt;&lt;property id=&quot;20148&quot; value=&quot;5&quot;/&gt;&lt;property id=&quot;20300&quot; value=&quot;Slide 13 - &amp;quot;Dental decay&amp;quot;&quot;/&gt;&lt;property id=&quot;20307&quot; value=&quot;306&quot;/&gt;&lt;/object&gt;&lt;object type=&quot;3&quot; unique_id=&quot;10706&quot;&gt;&lt;property id=&quot;20148&quot; value=&quot;5&quot;/&gt;&lt;property id=&quot;20300&quot; value=&quot;Slide 14 - &amp;quot;The prevention strategy&amp;quot;&quot;/&gt;&lt;property id=&quot;20307&quot; value=&quot;307&quot;/&gt;&lt;/object&gt;&lt;object type=&quot;3&quot; unique_id=&quot;10707&quot;&gt;&lt;property id=&quot;20148&quot; value=&quot;5&quot;/&gt;&lt;property id=&quot;20300&quot; value=&quot;Slide 15 - &amp;quot;Isn’t dental decay a disease of the past?&amp;quot;&quot;/&gt;&lt;property id=&quot;20307&quot; value=&quot;308&quot;/&gt;&lt;/object&gt;&lt;object type=&quot;3&quot; unique_id=&quot;10708&quot;&gt;&lt;property id=&quot;20148&quot; value=&quot;5&quot;/&gt;&lt;property id=&quot;20300&quot; value=&quot;Slide 16 - &amp;quot;Adult dental decay and tooth loss&amp;quot;&quot;/&gt;&lt;property id=&quot;20307&quot; value=&quot;309&quot;/&gt;&lt;/object&gt;&lt;object type=&quot;3&quot; unique_id=&quot;10709&quot;&gt;&lt;property id=&quot;20148&quot; value=&quot;5&quot;/&gt;&lt;property id=&quot;20300&quot; value=&quot;Slide 17 - &amp;quot;National versus Wellington region oral health statistics&amp;quot;&quot;/&gt;&lt;property id=&quot;20307&quot; value=&quot;310&quot;/&gt;&lt;/object&gt;&lt;object type=&quot;3&quot; unique_id=&quot;10710&quot;&gt;&lt;property id=&quot;20148&quot; value=&quot;5&quot;/&gt;&lt;property id=&quot;20300&quot; value=&quot;Slide 18&quot;/&gt;&lt;property id=&quot;20307&quot; value=&quot;311&quot;/&gt;&lt;/object&gt;&lt;object type=&quot;3&quot; unique_id=&quot;10711&quot;&gt;&lt;property id=&quot;20148&quot; value=&quot;5&quot;/&gt;&lt;property id=&quot;20300&quot; value=&quot;Slide 19 - &amp;quot;Local and international evidence showing effectiveness&amp;#x0D;&amp;#x0A;&amp;quot;&quot;/&gt;&lt;property id=&quot;20307&quot; value=&quot;312&quot;/&gt;&lt;/object&gt;&lt;object type=&quot;3&quot; unique_id=&quot;10712&quot;&gt;&lt;property id=&quot;20148&quot; value=&quot;5&quot;/&gt;&lt;property id=&quot;20300&quot; value=&quot;Slide 20 - &amp;quot;Local evidence showing effectiveness&amp;quot;&quot;/&gt;&lt;property id=&quot;20307&quot; value=&quot;313&quot;/&gt;&lt;/object&gt;&lt;object type=&quot;3&quot; unique_id=&quot;10713&quot;&gt;&lt;property id=&quot;20148&quot; value=&quot;5&quot;/&gt;&lt;property id=&quot;20300&quot; value=&quot;Slide 21 - &amp;quot;Local evidence showing effectiveness&amp;quot;&quot;/&gt;&lt;property id=&quot;20307&quot; value=&quot;314&quot;/&gt;&lt;/object&gt;&lt;object type=&quot;3&quot; unique_id=&quot;10714&quot;&gt;&lt;property id=&quot;20148&quot; value=&quot;5&quot;/&gt;&lt;property id=&quot;20300&quot; value=&quot;Slide 22 - &amp;quot;National evidence showing effectiveness&amp;quot;&quot;/&gt;&lt;property id=&quot;20307&quot; value=&quot;315&quot;/&gt;&lt;/object&gt;&lt;object type=&quot;3&quot; unique_id=&quot;10715&quot;&gt;&lt;property id=&quot;20148&quot; value=&quot;5&quot;/&gt;&lt;property id=&quot;20300&quot; value=&quot;Slide 23 - &amp;quot;National evidence showing effectiveness&amp;quot;&quot;/&gt;&lt;property id=&quot;20307&quot; value=&quot;316&quot;/&gt;&lt;/object&gt;&lt;object type=&quot;3&quot; unique_id=&quot;10716&quot;&gt;&lt;property id=&quot;20148&quot; value=&quot;5&quot;/&gt;&lt;property id=&quot;20300&quot; value=&quot;Slide 24 - &amp;quot;National evidence showing effectiveness&amp;quot;&quot;/&gt;&lt;property id=&quot;20307&quot; value=&quot;317&quot;/&gt;&lt;/object&gt;&lt;object type=&quot;3&quot; unique_id=&quot;10717&quot;&gt;&lt;property id=&quot;20148&quot; value=&quot;5&quot;/&gt;&lt;property id=&quot;20300&quot; value=&quot;Slide 25&quot;/&gt;&lt;property id=&quot;20307&quot; value=&quot;318&quot;/&gt;&lt;/object&gt;&lt;object type=&quot;3&quot; unique_id=&quot;10718&quot;&gt;&lt;property id=&quot;20148&quot; value=&quot;5&quot;/&gt;&lt;property id=&quot;20300&quot; value=&quot;Slide 26&quot;/&gt;&lt;property id=&quot;20307&quot; value=&quot;319&quot;/&gt;&lt;/object&gt;&lt;object type=&quot;3&quot; unique_id=&quot;10719&quot;&gt;&lt;property id=&quot;20148&quot; value=&quot;5&quot;/&gt;&lt;property id=&quot;20300&quot; value=&quot;Slide 27 - &amp;quot;The delayed eruption story&amp;quot;&quot;/&gt;&lt;property id=&quot;20307&quot; value=&quot;320&quot;/&gt;&lt;/object&gt;&lt;object type=&quot;3&quot; unique_id=&quot;10720&quot;&gt;&lt;property id=&quot;20148&quot; value=&quot;5&quot;/&gt;&lt;property id=&quot;20300&quot; value=&quot;Slide 28 - &amp;quot;The delayed eruption story&amp;quot;&quot;/&gt;&lt;property id=&quot;20307&quot; value=&quot;321&quot;/&gt;&lt;/object&gt;&lt;object type=&quot;3&quot; unique_id=&quot;10721&quot;&gt;&lt;property id=&quot;20148&quot; value=&quot;5&quot;/&gt;&lt;property id=&quot;20300&quot; value=&quot;Slide 29 - &amp;quot;Small numbers add up&amp;quot;&quot;/&gt;&lt;property id=&quot;20307&quot; value=&quot;322&quot;/&gt;&lt;/object&gt;&lt;object type=&quot;3&quot; unique_id=&quot;10722&quot;&gt;&lt;property id=&quot;20148&quot; value=&quot;5&quot;/&gt;&lt;property id=&quot;20300&quot; value=&quot;Slide 30 - &amp;quot;Dr Neil Stephen&amp;quot;&quot;/&gt;&lt;property id=&quot;20307&quot; value=&quot;329&quot;/&gt;&lt;/object&gt;&lt;object type=&quot;3&quot; unique_id=&quot;10723&quot;&gt;&lt;property id=&quot;20148&quot; value=&quot;5&quot;/&gt;&lt;property id=&quot;20300&quot; value=&quot;Slide 31 - &amp;quot;Service need and cost impacts Wellington DHBs&amp;quot;&quot;/&gt;&lt;property id=&quot;20307&quot; value=&quot;323&quot;/&gt;&lt;/object&gt;&lt;object type=&quot;3&quot; unique_id=&quot;10724&quot;&gt;&lt;property id=&quot;20148&quot; value=&quot;5&quot;/&gt;&lt;property id=&quot;20300&quot; value=&quot;Slide 32&quot;/&gt;&lt;property id=&quot;20307&quot; value=&quot;324&quot;/&gt;&lt;/object&gt;&lt;object type=&quot;3&quot; unique_id=&quot;10725&quot;&gt;&lt;property id=&quot;20148&quot; value=&quot;5&quot;/&gt;&lt;property id=&quot;20300&quot; value=&quot;Slide 33&quot;/&gt;&lt;property id=&quot;20307&quot; value=&quot;325&quot;/&gt;&lt;/object&gt;&lt;object type=&quot;3&quot; unique_id=&quot;10726&quot;&gt;&lt;property id=&quot;20148&quot; value=&quot;5&quot;/&gt;&lt;property id=&quot;20300&quot; value=&quot;Slide 34&quot;/&gt;&lt;property id=&quot;20307&quot; value=&quot;326&quot;/&gt;&lt;/object&gt;&lt;object type=&quot;3&quot; unique_id=&quot;10727&quot;&gt;&lt;property id=&quot;20148&quot; value=&quot;5&quot;/&gt;&lt;property id=&quot;20300&quot; value=&quot;Slide 35&quot;/&gt;&lt;property id=&quot;20307&quot; value=&quot;327&quot;/&gt;&lt;/object&gt;&lt;object type=&quot;3&quot; unique_id=&quot;10728&quot;&gt;&lt;property id=&quot;20148&quot; value=&quot;5&quot;/&gt;&lt;property id=&quot;20300&quot; value=&quot;Slide 36 - &amp;quot;Dr Stephen Palmer&amp;quot;&quot;/&gt;&lt;property id=&quot;20307&quot; value=&quot;330&quot;/&gt;&lt;/object&gt;&lt;object type=&quot;3&quot; unique_id=&quot;10729&quot;&gt;&lt;property id=&quot;20148&quot; value=&quot;5&quot;/&gt;&lt;property id=&quot;20300&quot; value=&quot;Slide 37 - &amp;quot;Proposed Topics&amp;quot;&quot;/&gt;&lt;property id=&quot;20307&quot; value=&quot;334&quot;/&gt;&lt;/object&gt;&lt;object type=&quot;3&quot; unique_id=&quot;10730&quot;&gt;&lt;property id=&quot;20148&quot; value=&quot;5&quot;/&gt;&lt;property id=&quot;20300&quot; value=&quot;Slide 40 - &amp;quot;Is fluoride a medicine?&amp;quot;&quot;/&gt;&lt;property id=&quot;20307&quot; value=&quot;293&quot;/&gt;&lt;/object&gt;&lt;object type=&quot;3&quot; unique_id=&quot;10731&quot;&gt;&lt;property id=&quot;20148&quot; value=&quot;5&quot;/&gt;&lt;property id=&quot;20300&quot; value=&quot;Slide 51 - &amp;quot;Further – Ethics of Water Fluoridation&amp;#x0D;&amp;#x0A;Harm Principle (John Stuart Mill)&amp;quot;&quot;/&gt;&lt;property id=&quot;20307&quot; value=&quot;294&quot;/&gt;&lt;/object&gt;&lt;object type=&quot;3&quot; unique_id=&quot;10732&quot;&gt;&lt;property id=&quot;20148&quot; value=&quot;5&quot;/&gt;&lt;property id=&quot;20300&quot; value=&quot;Slide 52 - &amp;quot;Other alleged affects&amp;quot;&quot;/&gt;&lt;property id=&quot;20307&quot; value=&quot;295&quot;/&gt;&lt;/object&gt;&lt;object type=&quot;3&quot; unique_id=&quot;10733&quot;&gt;&lt;property id=&quot;20148&quot; value=&quot;5&quot;/&gt;&lt;property id=&quot;20300&quot; value=&quot;Slide 59 - &amp;quot;Emails - Osteosarcoma&amp;quot;&quot;/&gt;&lt;property id=&quot;20307&quot; value=&quot;331&quot;/&gt;&lt;/object&gt;&lt;object type=&quot;3&quot; unique_id=&quot;10734&quot;&gt;&lt;property id=&quot;20148&quot; value=&quot;5&quot;/&gt;&lt;property id=&quot;20300&quot; value=&quot;Slide 60 - &amp;quot;Emails - Osteosarcoma&amp;quot;&quot;/&gt;&lt;property id=&quot;20307&quot; value=&quot;332&quot;/&gt;&lt;/object&gt;&lt;object type=&quot;3&quot; unique_id=&quot;10735&quot;&gt;&lt;property id=&quot;20148&quot; value=&quot;5&quot;/&gt;&lt;property id=&quot;20300&quot; value=&quot;Slide 61 - &amp;quot;Latest Medical Text Books&amp;quot;&quot;/&gt;&lt;property id=&quot;20307&quot; value=&quot;296&quot;/&gt;&lt;/object&gt;&lt;object type=&quot;3&quot; unique_id=&quot;10736&quot;&gt;&lt;property id=&quot;20148&quot; value=&quot;5&quot;/&gt;&lt;property id=&quot;20300&quot; value=&quot;Slide 70 - &amp;quot;Latest from FANNZ&amp;quot;&quot;/&gt;&lt;property id=&quot;20307&quot; value=&quot;33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WhiteBackgroundWithBanner">
  <a:themeElements>
    <a:clrScheme name="WhiteBackgroundWithBann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WhiteBackgroundWithBann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N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N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hiteBackgroundWithBann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BackgroundWithBann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BackgroundWithBann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BackgroundWithBann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BackgroundWithBann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BackgroundWithBann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BackgroundWithBann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BackgroundWithBann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BackgroundWithBann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BackgroundWithBann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BackgroundWithBann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BackgroundWithBann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GWPresentation03.pptx" id="{3DED6B5C-25A9-4E1A-BE63-6C52939BB79A}" vid="{44EE0E91-6F4A-4FE0-91C6-6B1C7DBC6B2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4383</TotalTime>
  <Words>247</Words>
  <Application>Microsoft Office PowerPoint</Application>
  <PresentationFormat>On-screen Show (4:3)</PresentationFormat>
  <Paragraphs>75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WhiteBackgroundWithBanner</vt:lpstr>
      <vt:lpstr>One Year On SSAA 2012  A Medical Officer of Health view</vt:lpstr>
      <vt:lpstr>Topics</vt:lpstr>
      <vt:lpstr>Key Challenges/limitations</vt:lpstr>
      <vt:lpstr>Positive Impacts</vt:lpstr>
      <vt:lpstr>Capacity/potential to achieve Object of Act &amp; government intentions</vt:lpstr>
      <vt:lpstr>Top 3 Priorities</vt:lpstr>
      <vt:lpstr>Slide 7</vt:lpstr>
    </vt:vector>
  </TitlesOfParts>
  <Company>HuttValley DHB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Case Against Water Fluoridation</dc:title>
  <dc:creator>Palmers</dc:creator>
  <cp:lastModifiedBy>CathyB</cp:lastModifiedBy>
  <cp:revision>245</cp:revision>
  <dcterms:created xsi:type="dcterms:W3CDTF">2011-05-02T01:51:12Z</dcterms:created>
  <dcterms:modified xsi:type="dcterms:W3CDTF">2015-07-09T02:53:03Z</dcterms:modified>
</cp:coreProperties>
</file>